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912" r:id="rId2"/>
    <p:sldId id="1927" r:id="rId3"/>
    <p:sldId id="1913" r:id="rId4"/>
    <p:sldId id="1914" r:id="rId5"/>
    <p:sldId id="1915" r:id="rId6"/>
    <p:sldId id="1916" r:id="rId7"/>
    <p:sldId id="1917" r:id="rId8"/>
    <p:sldId id="1918" r:id="rId9"/>
    <p:sldId id="1919" r:id="rId10"/>
    <p:sldId id="1920" r:id="rId11"/>
    <p:sldId id="1921" r:id="rId12"/>
    <p:sldId id="1922" r:id="rId13"/>
    <p:sldId id="1923" r:id="rId14"/>
    <p:sldId id="1924" r:id="rId15"/>
    <p:sldId id="1925" r:id="rId16"/>
    <p:sldId id="192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0C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8" d="100"/>
          <a:sy n="118" d="100"/>
        </p:scale>
        <p:origin x="102"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400EB-142C-487C-B5A3-ECA8769CB203}"/>
              </a:ext>
            </a:extLst>
          </p:cNvPr>
          <p:cNvSpPr>
            <a:spLocks noGrp="1"/>
          </p:cNvSpPr>
          <p:nvPr>
            <p:ph type="ctrTitle"/>
          </p:nvPr>
        </p:nvSpPr>
        <p:spPr>
          <a:xfrm>
            <a:off x="0" y="804315"/>
            <a:ext cx="12204700" cy="2387600"/>
          </a:xfrm>
        </p:spPr>
        <p:txBody>
          <a:bodyPr anchor="b"/>
          <a:lstStyle>
            <a:lvl1pPr algn="ctr">
              <a:defRPr sz="6000">
                <a:solidFill>
                  <a:schemeClr val="accent1">
                    <a:lumMod val="50000"/>
                  </a:schemeClr>
                </a:solidFill>
                <a:effectLst/>
                <a:latin typeface="Century Gothic" panose="020B0502020202020204" pitchFamily="34" charset="0"/>
              </a:defRPr>
            </a:lvl1pPr>
          </a:lstStyle>
          <a:p>
            <a:r>
              <a:rPr lang="en-US" dirty="0"/>
              <a:t>Click to edit Master title style</a:t>
            </a:r>
          </a:p>
        </p:txBody>
      </p:sp>
      <p:pic>
        <p:nvPicPr>
          <p:cNvPr id="7" name="Graphic 6">
            <a:extLst>
              <a:ext uri="{FF2B5EF4-FFF2-40B4-BE49-F238E27FC236}">
                <a16:creationId xmlns:a16="http://schemas.microsoft.com/office/drawing/2014/main" id="{4EDF461D-AC67-481A-84BF-9C1CF0AC233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2370" y="2992616"/>
            <a:ext cx="12258342" cy="2057400"/>
          </a:xfrm>
          <a:prstGeom prst="rect">
            <a:avLst/>
          </a:prstGeom>
          <a:effectLst>
            <a:reflection blurRad="6350" stA="50000" endA="300" endPos="55000" dir="5400000" sy="-100000" algn="bl" rotWithShape="0"/>
          </a:effectLst>
        </p:spPr>
      </p:pic>
      <p:sp>
        <p:nvSpPr>
          <p:cNvPr id="4" name="Date Placeholder 3">
            <a:extLst>
              <a:ext uri="{FF2B5EF4-FFF2-40B4-BE49-F238E27FC236}">
                <a16:creationId xmlns:a16="http://schemas.microsoft.com/office/drawing/2014/main" id="{CA26A269-9DE7-4231-B71F-FF5718350034}"/>
              </a:ext>
            </a:extLst>
          </p:cNvPr>
          <p:cNvSpPr>
            <a:spLocks noGrp="1"/>
          </p:cNvSpPr>
          <p:nvPr>
            <p:ph type="dt" sz="half" idx="10"/>
          </p:nvPr>
        </p:nvSpPr>
        <p:spPr/>
        <p:txBody>
          <a:bodyPr/>
          <a:lstStyle/>
          <a:p>
            <a:fld id="{1DAF0B29-E93B-4489-B471-918527EBD841}" type="datetimeFigureOut">
              <a:rPr lang="en-US" smtClean="0"/>
              <a:t>6/26/2023</a:t>
            </a:fld>
            <a:endParaRPr lang="en-US"/>
          </a:p>
        </p:txBody>
      </p:sp>
      <p:sp>
        <p:nvSpPr>
          <p:cNvPr id="5" name="Footer Placeholder 4">
            <a:extLst>
              <a:ext uri="{FF2B5EF4-FFF2-40B4-BE49-F238E27FC236}">
                <a16:creationId xmlns:a16="http://schemas.microsoft.com/office/drawing/2014/main" id="{1CB25607-61CB-444C-868C-8F60727FFB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619C64-45F2-4A4F-9EEE-A9B7A6B60A5F}"/>
              </a:ext>
            </a:extLst>
          </p:cNvPr>
          <p:cNvSpPr>
            <a:spLocks noGrp="1"/>
          </p:cNvSpPr>
          <p:nvPr>
            <p:ph type="sldNum" sz="quarter" idx="12"/>
          </p:nvPr>
        </p:nvSpPr>
        <p:spPr/>
        <p:txBody>
          <a:bodyPr/>
          <a:lstStyle/>
          <a:p>
            <a:fld id="{88A3ADE0-5477-4135-90AE-F8B5DC55DFC4}" type="slidenum">
              <a:rPr lang="en-US" smtClean="0"/>
              <a:t>‹#›</a:t>
            </a:fld>
            <a:endParaRPr lang="en-US"/>
          </a:p>
        </p:txBody>
      </p:sp>
      <p:pic>
        <p:nvPicPr>
          <p:cNvPr id="8" name="Picture 7" descr="A picture containing text, clipart, plate&#10;&#10;Description automatically generated">
            <a:extLst>
              <a:ext uri="{FF2B5EF4-FFF2-40B4-BE49-F238E27FC236}">
                <a16:creationId xmlns:a16="http://schemas.microsoft.com/office/drawing/2014/main" id="{0E7BC06F-82DE-4081-B62D-FF70F9329EA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673113" y="5171367"/>
            <a:ext cx="2894506" cy="629785"/>
          </a:xfrm>
          <a:prstGeom prst="rect">
            <a:avLst/>
          </a:prstGeom>
        </p:spPr>
      </p:pic>
    </p:spTree>
    <p:extLst>
      <p:ext uri="{BB962C8B-B14F-4D97-AF65-F5344CB8AC3E}">
        <p14:creationId xmlns:p14="http://schemas.microsoft.com/office/powerpoint/2010/main" val="1611332720"/>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2FC8D-5F91-4208-A475-B190E24EB4A6}"/>
              </a:ext>
            </a:extLst>
          </p:cNvPr>
          <p:cNvSpPr>
            <a:spLocks noGrp="1"/>
          </p:cNvSpPr>
          <p:nvPr>
            <p:ph type="title"/>
          </p:nvPr>
        </p:nvSpPr>
        <p:spPr>
          <a:xfrm>
            <a:off x="839788" y="987424"/>
            <a:ext cx="3932237" cy="1069975"/>
          </a:xfrm>
        </p:spPr>
        <p:txBody>
          <a:bodyPr anchor="b"/>
          <a:lstStyle>
            <a:lvl1pPr>
              <a:defRPr sz="3200">
                <a:solidFill>
                  <a:schemeClr val="accent1">
                    <a:lumMod val="50000"/>
                  </a:schemeClr>
                </a:solidFill>
                <a:effectLst/>
                <a:latin typeface="Century Gothic" panose="020B0502020202020204" pitchFamily="34" charset="0"/>
              </a:defRPr>
            </a:lvl1pPr>
          </a:lstStyle>
          <a:p>
            <a:r>
              <a:rPr lang="en-US" dirty="0"/>
              <a:t>Click to edit Master title style</a:t>
            </a:r>
          </a:p>
        </p:txBody>
      </p:sp>
      <p:sp>
        <p:nvSpPr>
          <p:cNvPr id="3" name="Picture Placeholder 2">
            <a:extLst>
              <a:ext uri="{FF2B5EF4-FFF2-40B4-BE49-F238E27FC236}">
                <a16:creationId xmlns:a16="http://schemas.microsoft.com/office/drawing/2014/main" id="{580DBA84-0A0E-4DDA-AEE3-15C86837D81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246D605-B604-499D-92A5-9660AA7C778F}"/>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41B56032-40B5-4959-B27F-952636B400A7}"/>
              </a:ext>
            </a:extLst>
          </p:cNvPr>
          <p:cNvSpPr>
            <a:spLocks noGrp="1"/>
          </p:cNvSpPr>
          <p:nvPr>
            <p:ph type="dt" sz="half" idx="10"/>
          </p:nvPr>
        </p:nvSpPr>
        <p:spPr/>
        <p:txBody>
          <a:bodyPr/>
          <a:lstStyle/>
          <a:p>
            <a:fld id="{1DAF0B29-E93B-4489-B471-918527EBD841}" type="datetimeFigureOut">
              <a:rPr lang="en-US" smtClean="0"/>
              <a:t>6/26/2023</a:t>
            </a:fld>
            <a:endParaRPr lang="en-US"/>
          </a:p>
        </p:txBody>
      </p:sp>
      <p:sp>
        <p:nvSpPr>
          <p:cNvPr id="6" name="Footer Placeholder 5">
            <a:extLst>
              <a:ext uri="{FF2B5EF4-FFF2-40B4-BE49-F238E27FC236}">
                <a16:creationId xmlns:a16="http://schemas.microsoft.com/office/drawing/2014/main" id="{9F9AC6E4-0074-4AB3-A025-BDDC6360B6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44D4A2-B114-4368-A3CB-CDC18B367965}"/>
              </a:ext>
            </a:extLst>
          </p:cNvPr>
          <p:cNvSpPr>
            <a:spLocks noGrp="1"/>
          </p:cNvSpPr>
          <p:nvPr>
            <p:ph type="sldNum" sz="quarter" idx="12"/>
          </p:nvPr>
        </p:nvSpPr>
        <p:spPr/>
        <p:txBody>
          <a:bodyPr/>
          <a:lstStyle/>
          <a:p>
            <a:fld id="{88A3ADE0-5477-4135-90AE-F8B5DC55DFC4}" type="slidenum">
              <a:rPr lang="en-US" smtClean="0"/>
              <a:t>‹#›</a:t>
            </a:fld>
            <a:endParaRPr lang="en-US"/>
          </a:p>
        </p:txBody>
      </p:sp>
      <p:pic>
        <p:nvPicPr>
          <p:cNvPr id="8" name="Picture 2">
            <a:extLst>
              <a:ext uri="{FF2B5EF4-FFF2-40B4-BE49-F238E27FC236}">
                <a16:creationId xmlns:a16="http://schemas.microsoft.com/office/drawing/2014/main" id="{AE1A6719-308A-4306-A49B-F025663C7A1E}"/>
              </a:ext>
            </a:extLst>
          </p:cNvPr>
          <p:cNvPicPr>
            <a:picLocks noChangeAspect="1" noChangeArrowheads="1"/>
          </p:cNvPicPr>
          <p:nvPr userDrawn="1"/>
        </p:nvPicPr>
        <p:blipFill>
          <a:blip r:embed="rId2" cstate="print">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rot="21235692">
            <a:off x="54930" y="-15696"/>
            <a:ext cx="640581" cy="1072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353602"/>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75C0D-9EC0-4B0E-87E3-4C7378ECF329}"/>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2A72BB61-38B7-4CDE-90E9-7C918B81E9EE}"/>
              </a:ext>
            </a:extLst>
          </p:cNvPr>
          <p:cNvSpPr>
            <a:spLocks noGrp="1"/>
          </p:cNvSpPr>
          <p:nvPr>
            <p:ph type="body" orient="vert" idx="1"/>
          </p:nvPr>
        </p:nvSpPr>
        <p:spPr>
          <a:xfrm>
            <a:off x="582991" y="1260046"/>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159311-DB1A-4AE4-91F2-57275B6570D7}"/>
              </a:ext>
            </a:extLst>
          </p:cNvPr>
          <p:cNvSpPr>
            <a:spLocks noGrp="1"/>
          </p:cNvSpPr>
          <p:nvPr>
            <p:ph type="dt" sz="half" idx="10"/>
          </p:nvPr>
        </p:nvSpPr>
        <p:spPr/>
        <p:txBody>
          <a:bodyPr/>
          <a:lstStyle/>
          <a:p>
            <a:fld id="{1DAF0B29-E93B-4489-B471-918527EBD841}" type="datetimeFigureOut">
              <a:rPr lang="en-US" smtClean="0"/>
              <a:t>6/26/2023</a:t>
            </a:fld>
            <a:endParaRPr lang="en-US"/>
          </a:p>
        </p:txBody>
      </p:sp>
      <p:sp>
        <p:nvSpPr>
          <p:cNvPr id="5" name="Footer Placeholder 4">
            <a:extLst>
              <a:ext uri="{FF2B5EF4-FFF2-40B4-BE49-F238E27FC236}">
                <a16:creationId xmlns:a16="http://schemas.microsoft.com/office/drawing/2014/main" id="{BB2A5D52-4ECD-4F5B-A293-D25F3FB0D3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A0DD88-247D-4F59-9E00-14C2A61DA0D4}"/>
              </a:ext>
            </a:extLst>
          </p:cNvPr>
          <p:cNvSpPr>
            <a:spLocks noGrp="1"/>
          </p:cNvSpPr>
          <p:nvPr>
            <p:ph type="sldNum" sz="quarter" idx="12"/>
          </p:nvPr>
        </p:nvSpPr>
        <p:spPr/>
        <p:txBody>
          <a:bodyPr/>
          <a:lstStyle/>
          <a:p>
            <a:fld id="{88A3ADE0-5477-4135-90AE-F8B5DC55DFC4}" type="slidenum">
              <a:rPr lang="en-US" smtClean="0"/>
              <a:t>‹#›</a:t>
            </a:fld>
            <a:endParaRPr lang="en-US"/>
          </a:p>
        </p:txBody>
      </p:sp>
    </p:spTree>
    <p:extLst>
      <p:ext uri="{BB962C8B-B14F-4D97-AF65-F5344CB8AC3E}">
        <p14:creationId xmlns:p14="http://schemas.microsoft.com/office/powerpoint/2010/main" val="923599471"/>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1F5BE3-3FC8-4EB5-A844-6C94CD1A8135}"/>
              </a:ext>
            </a:extLst>
          </p:cNvPr>
          <p:cNvSpPr>
            <a:spLocks noGrp="1"/>
          </p:cNvSpPr>
          <p:nvPr>
            <p:ph type="title" orient="vert"/>
          </p:nvPr>
        </p:nvSpPr>
        <p:spPr>
          <a:xfrm>
            <a:off x="8724900" y="1113181"/>
            <a:ext cx="2628900" cy="5063781"/>
          </a:xfrm>
        </p:spPr>
        <p:txBody>
          <a:bodyPr vert="eaVert"/>
          <a:lstStyle>
            <a:lvl1pPr>
              <a:defRPr>
                <a:solidFill>
                  <a:schemeClr val="accent1">
                    <a:lumMod val="50000"/>
                  </a:schemeClr>
                </a:solidFill>
                <a:effectLst/>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1BD855DC-F7EF-41D5-9C8E-08765B229FF2}"/>
              </a:ext>
            </a:extLst>
          </p:cNvPr>
          <p:cNvSpPr>
            <a:spLocks noGrp="1"/>
          </p:cNvSpPr>
          <p:nvPr>
            <p:ph type="body" orient="vert" idx="1"/>
          </p:nvPr>
        </p:nvSpPr>
        <p:spPr>
          <a:xfrm>
            <a:off x="838200" y="1113183"/>
            <a:ext cx="7734300" cy="506378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75303D-0F41-42CC-BCE2-05CC2CE540E1}"/>
              </a:ext>
            </a:extLst>
          </p:cNvPr>
          <p:cNvSpPr>
            <a:spLocks noGrp="1"/>
          </p:cNvSpPr>
          <p:nvPr>
            <p:ph type="dt" sz="half" idx="10"/>
          </p:nvPr>
        </p:nvSpPr>
        <p:spPr/>
        <p:txBody>
          <a:bodyPr/>
          <a:lstStyle/>
          <a:p>
            <a:fld id="{1DAF0B29-E93B-4489-B471-918527EBD841}" type="datetimeFigureOut">
              <a:rPr lang="en-US" smtClean="0"/>
              <a:t>6/26/2023</a:t>
            </a:fld>
            <a:endParaRPr lang="en-US"/>
          </a:p>
        </p:txBody>
      </p:sp>
      <p:sp>
        <p:nvSpPr>
          <p:cNvPr id="5" name="Footer Placeholder 4">
            <a:extLst>
              <a:ext uri="{FF2B5EF4-FFF2-40B4-BE49-F238E27FC236}">
                <a16:creationId xmlns:a16="http://schemas.microsoft.com/office/drawing/2014/main" id="{FE01806E-4A79-4274-8DDC-DE6550E7C1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8B94F3-E81F-42E6-AAD8-68A0A7A603CB}"/>
              </a:ext>
            </a:extLst>
          </p:cNvPr>
          <p:cNvSpPr>
            <a:spLocks noGrp="1"/>
          </p:cNvSpPr>
          <p:nvPr>
            <p:ph type="sldNum" sz="quarter" idx="12"/>
          </p:nvPr>
        </p:nvSpPr>
        <p:spPr/>
        <p:txBody>
          <a:bodyPr/>
          <a:lstStyle/>
          <a:p>
            <a:fld id="{88A3ADE0-5477-4135-90AE-F8B5DC55DFC4}" type="slidenum">
              <a:rPr lang="en-US" smtClean="0"/>
              <a:t>‹#›</a:t>
            </a:fld>
            <a:endParaRPr lang="en-US"/>
          </a:p>
        </p:txBody>
      </p:sp>
    </p:spTree>
    <p:extLst>
      <p:ext uri="{BB962C8B-B14F-4D97-AF65-F5344CB8AC3E}">
        <p14:creationId xmlns:p14="http://schemas.microsoft.com/office/powerpoint/2010/main" val="2821233844"/>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2">
            <a:extLst>
              <a:ext uri="{FF2B5EF4-FFF2-40B4-BE49-F238E27FC236}">
                <a16:creationId xmlns:a16="http://schemas.microsoft.com/office/drawing/2014/main" id="{A68561D6-EC5C-4637-91D0-AE033C1C8F71}"/>
              </a:ext>
            </a:extLst>
          </p:cNvPr>
          <p:cNvPicPr>
            <a:picLocks noChangeAspect="1" noChangeArrowheads="1"/>
          </p:cNvPicPr>
          <p:nvPr userDrawn="1"/>
        </p:nvPicPr>
        <p:blipFill>
          <a:blip r:embed="rId2" cstate="print">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rot="21235692">
            <a:off x="54930" y="-15696"/>
            <a:ext cx="640581" cy="10726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3EEB3948-8FB6-479C-90D3-1501884949CA}"/>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133267D-0F16-4CC1-BD9F-AB89750EACAC}"/>
              </a:ext>
            </a:extLst>
          </p:cNvPr>
          <p:cNvSpPr>
            <a:spLocks noGrp="1"/>
          </p:cNvSpPr>
          <p:nvPr>
            <p:ph idx="1"/>
          </p:nvPr>
        </p:nvSpPr>
        <p:spPr>
          <a:xfrm>
            <a:off x="582991" y="1260046"/>
            <a:ext cx="10515600" cy="4351338"/>
          </a:xfrm>
          <a:prstGeom prst="rect">
            <a:avLst/>
          </a:prstGeom>
        </p:spPr>
        <p:txBody>
          <a:bodyPr/>
          <a:lstStyle>
            <a:lvl1pPr>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DE696F9-E03C-4C2A-8F8F-CB8E5920D922}"/>
              </a:ext>
            </a:extLst>
          </p:cNvPr>
          <p:cNvSpPr>
            <a:spLocks noGrp="1"/>
          </p:cNvSpPr>
          <p:nvPr>
            <p:ph type="dt" sz="half" idx="10"/>
          </p:nvPr>
        </p:nvSpPr>
        <p:spPr/>
        <p:txBody>
          <a:bodyPr/>
          <a:lstStyle/>
          <a:p>
            <a:fld id="{1DAF0B29-E93B-4489-B471-918527EBD841}" type="datetimeFigureOut">
              <a:rPr lang="en-US" smtClean="0"/>
              <a:t>6/26/2023</a:t>
            </a:fld>
            <a:endParaRPr lang="en-US"/>
          </a:p>
        </p:txBody>
      </p:sp>
      <p:sp>
        <p:nvSpPr>
          <p:cNvPr id="5" name="Footer Placeholder 4">
            <a:extLst>
              <a:ext uri="{FF2B5EF4-FFF2-40B4-BE49-F238E27FC236}">
                <a16:creationId xmlns:a16="http://schemas.microsoft.com/office/drawing/2014/main" id="{DC2BE7AC-8391-4969-BE46-86EAE11FD9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38DC77-0F8A-4634-BA5B-87A7CFB72CA8}"/>
              </a:ext>
            </a:extLst>
          </p:cNvPr>
          <p:cNvSpPr>
            <a:spLocks noGrp="1"/>
          </p:cNvSpPr>
          <p:nvPr>
            <p:ph type="sldNum" sz="quarter" idx="12"/>
          </p:nvPr>
        </p:nvSpPr>
        <p:spPr/>
        <p:txBody>
          <a:bodyPr/>
          <a:lstStyle/>
          <a:p>
            <a:fld id="{88A3ADE0-5477-4135-90AE-F8B5DC55DFC4}" type="slidenum">
              <a:rPr lang="en-US" smtClean="0"/>
              <a:t>‹#›</a:t>
            </a:fld>
            <a:endParaRPr lang="en-US"/>
          </a:p>
        </p:txBody>
      </p:sp>
    </p:spTree>
    <p:extLst>
      <p:ext uri="{BB962C8B-B14F-4D97-AF65-F5344CB8AC3E}">
        <p14:creationId xmlns:p14="http://schemas.microsoft.com/office/powerpoint/2010/main" val="4133442664"/>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29B71-F551-40A0-9667-25BE0D969CE2}"/>
              </a:ext>
            </a:extLst>
          </p:cNvPr>
          <p:cNvSpPr>
            <a:spLocks noGrp="1"/>
          </p:cNvSpPr>
          <p:nvPr>
            <p:ph type="title"/>
          </p:nvPr>
        </p:nvSpPr>
        <p:spPr>
          <a:xfrm>
            <a:off x="831850" y="1709738"/>
            <a:ext cx="10515600" cy="2852737"/>
          </a:xfrm>
        </p:spPr>
        <p:txBody>
          <a:bodyPr anchor="b"/>
          <a:lstStyle>
            <a:lvl1pPr>
              <a:defRPr sz="6000">
                <a:solidFill>
                  <a:schemeClr val="accent1">
                    <a:lumMod val="50000"/>
                  </a:schemeClr>
                </a:solidFill>
                <a:latin typeface="Century Gothic" panose="020B0502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8FA4D7E5-1C2E-4AD5-91BA-1BCD34BD5913}"/>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rgbClr val="901980"/>
                </a:solidFill>
                <a:latin typeface="Century Gothic" panose="020B0502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9ECB024E-80CD-418D-BC19-66A61AA2492D}"/>
              </a:ext>
            </a:extLst>
          </p:cNvPr>
          <p:cNvSpPr>
            <a:spLocks noGrp="1"/>
          </p:cNvSpPr>
          <p:nvPr>
            <p:ph type="dt" sz="half" idx="10"/>
          </p:nvPr>
        </p:nvSpPr>
        <p:spPr/>
        <p:txBody>
          <a:bodyPr/>
          <a:lstStyle/>
          <a:p>
            <a:fld id="{1DAF0B29-E93B-4489-B471-918527EBD841}" type="datetimeFigureOut">
              <a:rPr lang="en-US" smtClean="0"/>
              <a:t>6/26/2023</a:t>
            </a:fld>
            <a:endParaRPr lang="en-US"/>
          </a:p>
        </p:txBody>
      </p:sp>
      <p:sp>
        <p:nvSpPr>
          <p:cNvPr id="5" name="Footer Placeholder 4">
            <a:extLst>
              <a:ext uri="{FF2B5EF4-FFF2-40B4-BE49-F238E27FC236}">
                <a16:creationId xmlns:a16="http://schemas.microsoft.com/office/drawing/2014/main" id="{E0E313F1-B012-4613-85D1-A4D1913B92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5B981A-5984-4D00-9C2C-47C2B0423143}"/>
              </a:ext>
            </a:extLst>
          </p:cNvPr>
          <p:cNvSpPr>
            <a:spLocks noGrp="1"/>
          </p:cNvSpPr>
          <p:nvPr>
            <p:ph type="sldNum" sz="quarter" idx="12"/>
          </p:nvPr>
        </p:nvSpPr>
        <p:spPr/>
        <p:txBody>
          <a:bodyPr/>
          <a:lstStyle/>
          <a:p>
            <a:fld id="{88A3ADE0-5477-4135-90AE-F8B5DC55DFC4}" type="slidenum">
              <a:rPr lang="en-US" smtClean="0"/>
              <a:t>‹#›</a:t>
            </a:fld>
            <a:endParaRPr lang="en-US"/>
          </a:p>
        </p:txBody>
      </p:sp>
    </p:spTree>
    <p:extLst>
      <p:ext uri="{BB962C8B-B14F-4D97-AF65-F5344CB8AC3E}">
        <p14:creationId xmlns:p14="http://schemas.microsoft.com/office/powerpoint/2010/main" val="2432971606"/>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2">
            <a:extLst>
              <a:ext uri="{FF2B5EF4-FFF2-40B4-BE49-F238E27FC236}">
                <a16:creationId xmlns:a16="http://schemas.microsoft.com/office/drawing/2014/main" id="{2ED5E753-5C78-4B3C-BD72-F3001B1F5D78}"/>
              </a:ext>
            </a:extLst>
          </p:cNvPr>
          <p:cNvPicPr>
            <a:picLocks noChangeAspect="1" noChangeArrowheads="1"/>
          </p:cNvPicPr>
          <p:nvPr userDrawn="1"/>
        </p:nvPicPr>
        <p:blipFill>
          <a:blip r:embed="rId2" cstate="print">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rot="21235692">
            <a:off x="54930" y="-15696"/>
            <a:ext cx="640581" cy="10726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6BE00105-BAB8-430C-89C4-99CBF335D643}"/>
              </a:ext>
            </a:extLst>
          </p:cNvPr>
          <p:cNvSpPr>
            <a:spLocks noGrp="1"/>
          </p:cNvSpPr>
          <p:nvPr>
            <p:ph type="title"/>
          </p:nvPr>
        </p:nvSpPr>
        <p:spPr>
          <a:xfrm>
            <a:off x="423544" y="-620"/>
            <a:ext cx="9525112" cy="915277"/>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D91186CD-E0AC-4691-A1DA-774BD08FDE75}"/>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AD65F2-5C77-48F9-930E-CCC7192B995A}"/>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AC9DAA1-9BB9-47CE-BE37-891EB8DA6211}"/>
              </a:ext>
            </a:extLst>
          </p:cNvPr>
          <p:cNvSpPr>
            <a:spLocks noGrp="1"/>
          </p:cNvSpPr>
          <p:nvPr>
            <p:ph type="dt" sz="half" idx="10"/>
          </p:nvPr>
        </p:nvSpPr>
        <p:spPr/>
        <p:txBody>
          <a:bodyPr/>
          <a:lstStyle/>
          <a:p>
            <a:fld id="{1DAF0B29-E93B-4489-B471-918527EBD841}" type="datetimeFigureOut">
              <a:rPr lang="en-US" smtClean="0"/>
              <a:t>6/26/2023</a:t>
            </a:fld>
            <a:endParaRPr lang="en-US"/>
          </a:p>
        </p:txBody>
      </p:sp>
      <p:sp>
        <p:nvSpPr>
          <p:cNvPr id="6" name="Footer Placeholder 5">
            <a:extLst>
              <a:ext uri="{FF2B5EF4-FFF2-40B4-BE49-F238E27FC236}">
                <a16:creationId xmlns:a16="http://schemas.microsoft.com/office/drawing/2014/main" id="{6795B474-48F0-45D5-AEEB-067379886A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05C1D6-E32F-4986-983C-3F375D07147F}"/>
              </a:ext>
            </a:extLst>
          </p:cNvPr>
          <p:cNvSpPr>
            <a:spLocks noGrp="1"/>
          </p:cNvSpPr>
          <p:nvPr>
            <p:ph type="sldNum" sz="quarter" idx="12"/>
          </p:nvPr>
        </p:nvSpPr>
        <p:spPr/>
        <p:txBody>
          <a:bodyPr/>
          <a:lstStyle/>
          <a:p>
            <a:fld id="{88A3ADE0-5477-4135-90AE-F8B5DC55DFC4}" type="slidenum">
              <a:rPr lang="en-US" smtClean="0"/>
              <a:t>‹#›</a:t>
            </a:fld>
            <a:endParaRPr lang="en-US"/>
          </a:p>
        </p:txBody>
      </p:sp>
    </p:spTree>
    <p:extLst>
      <p:ext uri="{BB962C8B-B14F-4D97-AF65-F5344CB8AC3E}">
        <p14:creationId xmlns:p14="http://schemas.microsoft.com/office/powerpoint/2010/main" val="1224529987"/>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1994BCE-5CB0-469A-B49E-F50ED1E3C3F1}"/>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EF0AE7-D90A-4236-9CCD-8BB272C3DB77}"/>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30C0F6-00E6-4F4C-BC80-5B1AC77DDD1E}"/>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948E3D-F7B0-4CB5-9E7F-615DE996A8C1}"/>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A42D10-5A0D-4F9B-B735-5EDF21518FBD}"/>
              </a:ext>
            </a:extLst>
          </p:cNvPr>
          <p:cNvSpPr>
            <a:spLocks noGrp="1"/>
          </p:cNvSpPr>
          <p:nvPr>
            <p:ph type="dt" sz="half" idx="10"/>
          </p:nvPr>
        </p:nvSpPr>
        <p:spPr/>
        <p:txBody>
          <a:bodyPr/>
          <a:lstStyle/>
          <a:p>
            <a:fld id="{1DAF0B29-E93B-4489-B471-918527EBD841}" type="datetimeFigureOut">
              <a:rPr lang="en-US" smtClean="0"/>
              <a:t>6/26/2023</a:t>
            </a:fld>
            <a:endParaRPr lang="en-US"/>
          </a:p>
        </p:txBody>
      </p:sp>
      <p:sp>
        <p:nvSpPr>
          <p:cNvPr id="8" name="Footer Placeholder 7">
            <a:extLst>
              <a:ext uri="{FF2B5EF4-FFF2-40B4-BE49-F238E27FC236}">
                <a16:creationId xmlns:a16="http://schemas.microsoft.com/office/drawing/2014/main" id="{FEF4989E-8FF2-419A-A0ED-793B152BB7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95793F-5EA4-48B9-A240-960E8E2EA0AF}"/>
              </a:ext>
            </a:extLst>
          </p:cNvPr>
          <p:cNvSpPr>
            <a:spLocks noGrp="1"/>
          </p:cNvSpPr>
          <p:nvPr>
            <p:ph type="sldNum" sz="quarter" idx="12"/>
          </p:nvPr>
        </p:nvSpPr>
        <p:spPr/>
        <p:txBody>
          <a:bodyPr/>
          <a:lstStyle/>
          <a:p>
            <a:fld id="{88A3ADE0-5477-4135-90AE-F8B5DC55DFC4}" type="slidenum">
              <a:rPr lang="en-US" smtClean="0"/>
              <a:t>‹#›</a:t>
            </a:fld>
            <a:endParaRPr lang="en-US"/>
          </a:p>
        </p:txBody>
      </p:sp>
      <p:pic>
        <p:nvPicPr>
          <p:cNvPr id="11" name="Picture 2">
            <a:extLst>
              <a:ext uri="{FF2B5EF4-FFF2-40B4-BE49-F238E27FC236}">
                <a16:creationId xmlns:a16="http://schemas.microsoft.com/office/drawing/2014/main" id="{3C2E0E2B-57CD-4EF2-B86A-86AD29B054DF}"/>
              </a:ext>
            </a:extLst>
          </p:cNvPr>
          <p:cNvPicPr>
            <a:picLocks noChangeAspect="1" noChangeArrowheads="1"/>
          </p:cNvPicPr>
          <p:nvPr userDrawn="1"/>
        </p:nvPicPr>
        <p:blipFill>
          <a:blip r:embed="rId2" cstate="print">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rot="21235692">
            <a:off x="54930" y="-15696"/>
            <a:ext cx="640581" cy="1072601"/>
          </a:xfrm>
          <a:prstGeom prst="rect">
            <a:avLst/>
          </a:prstGeom>
          <a:noFill/>
          <a:extLst>
            <a:ext uri="{909E8E84-426E-40DD-AFC4-6F175D3DCCD1}">
              <a14:hiddenFill xmlns:a14="http://schemas.microsoft.com/office/drawing/2010/main">
                <a:solidFill>
                  <a:srgbClr val="FFFFFF"/>
                </a:solidFill>
              </a14:hiddenFill>
            </a:ext>
          </a:extLst>
        </p:spPr>
      </p:pic>
      <p:sp>
        <p:nvSpPr>
          <p:cNvPr id="12" name="Title 11">
            <a:extLst>
              <a:ext uri="{FF2B5EF4-FFF2-40B4-BE49-F238E27FC236}">
                <a16:creationId xmlns:a16="http://schemas.microsoft.com/office/drawing/2014/main" id="{0328651E-EDCB-4C0E-942F-74A04915D56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6078220"/>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22B61687-3E89-461F-9332-89FF0269B050}"/>
              </a:ext>
            </a:extLst>
          </p:cNvPr>
          <p:cNvPicPr>
            <a:picLocks noChangeAspect="1" noChangeArrowheads="1"/>
          </p:cNvPicPr>
          <p:nvPr userDrawn="1"/>
        </p:nvPicPr>
        <p:blipFill>
          <a:blip r:embed="rId2" cstate="print">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rot="21235692">
            <a:off x="54930" y="-15696"/>
            <a:ext cx="640581" cy="10726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BD945BE9-637E-436D-8497-284CFE4D1C24}"/>
              </a:ext>
            </a:extLst>
          </p:cNvPr>
          <p:cNvSpPr>
            <a:spLocks noGrp="1"/>
          </p:cNvSpPr>
          <p:nvPr>
            <p:ph type="title"/>
          </p:nvPr>
        </p:nvSpPr>
        <p:spPr>
          <a:xfrm>
            <a:off x="423544" y="-620"/>
            <a:ext cx="9525112" cy="915277"/>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1D2241E1-346D-419E-9B5F-13BD827DA30F}"/>
              </a:ext>
            </a:extLst>
          </p:cNvPr>
          <p:cNvSpPr>
            <a:spLocks noGrp="1"/>
          </p:cNvSpPr>
          <p:nvPr>
            <p:ph type="dt" sz="half" idx="10"/>
          </p:nvPr>
        </p:nvSpPr>
        <p:spPr/>
        <p:txBody>
          <a:bodyPr/>
          <a:lstStyle/>
          <a:p>
            <a:fld id="{1DAF0B29-E93B-4489-B471-918527EBD841}" type="datetimeFigureOut">
              <a:rPr lang="en-US" smtClean="0"/>
              <a:t>6/26/2023</a:t>
            </a:fld>
            <a:endParaRPr lang="en-US"/>
          </a:p>
        </p:txBody>
      </p:sp>
      <p:sp>
        <p:nvSpPr>
          <p:cNvPr id="4" name="Footer Placeholder 3">
            <a:extLst>
              <a:ext uri="{FF2B5EF4-FFF2-40B4-BE49-F238E27FC236}">
                <a16:creationId xmlns:a16="http://schemas.microsoft.com/office/drawing/2014/main" id="{94D73FA3-2032-4C4B-B89D-35CBA5866E3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48898A6-7491-4B88-BA1C-F26D5C773854}"/>
              </a:ext>
            </a:extLst>
          </p:cNvPr>
          <p:cNvSpPr>
            <a:spLocks noGrp="1"/>
          </p:cNvSpPr>
          <p:nvPr>
            <p:ph type="sldNum" sz="quarter" idx="12"/>
          </p:nvPr>
        </p:nvSpPr>
        <p:spPr/>
        <p:txBody>
          <a:bodyPr/>
          <a:lstStyle/>
          <a:p>
            <a:fld id="{88A3ADE0-5477-4135-90AE-F8B5DC55DFC4}" type="slidenum">
              <a:rPr lang="en-US" smtClean="0"/>
              <a:t>‹#›</a:t>
            </a:fld>
            <a:endParaRPr lang="en-US"/>
          </a:p>
        </p:txBody>
      </p:sp>
    </p:spTree>
    <p:extLst>
      <p:ext uri="{BB962C8B-B14F-4D97-AF65-F5344CB8AC3E}">
        <p14:creationId xmlns:p14="http://schemas.microsoft.com/office/powerpoint/2010/main" val="1929572089"/>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7" name="Picture 2">
            <a:extLst>
              <a:ext uri="{FF2B5EF4-FFF2-40B4-BE49-F238E27FC236}">
                <a16:creationId xmlns:a16="http://schemas.microsoft.com/office/drawing/2014/main" id="{D29A487D-B9A6-4726-8048-181EB7CBDEFA}"/>
              </a:ext>
            </a:extLst>
          </p:cNvPr>
          <p:cNvPicPr>
            <a:picLocks noChangeAspect="1" noChangeArrowheads="1"/>
          </p:cNvPicPr>
          <p:nvPr userDrawn="1"/>
        </p:nvPicPr>
        <p:blipFill>
          <a:blip r:embed="rId2" cstate="print">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rot="21235692">
            <a:off x="54930" y="-15696"/>
            <a:ext cx="640581" cy="10726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BD945BE9-637E-436D-8497-284CFE4D1C24}"/>
              </a:ext>
            </a:extLst>
          </p:cNvPr>
          <p:cNvSpPr>
            <a:spLocks noGrp="1"/>
          </p:cNvSpPr>
          <p:nvPr>
            <p:ph type="title"/>
          </p:nvPr>
        </p:nvSpPr>
        <p:spPr>
          <a:xfrm>
            <a:off x="423544" y="-620"/>
            <a:ext cx="9525112" cy="915277"/>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1D2241E1-346D-419E-9B5F-13BD827DA30F}"/>
              </a:ext>
            </a:extLst>
          </p:cNvPr>
          <p:cNvSpPr>
            <a:spLocks noGrp="1"/>
          </p:cNvSpPr>
          <p:nvPr>
            <p:ph type="dt" sz="half" idx="10"/>
          </p:nvPr>
        </p:nvSpPr>
        <p:spPr/>
        <p:txBody>
          <a:bodyPr/>
          <a:lstStyle/>
          <a:p>
            <a:fld id="{1DAF0B29-E93B-4489-B471-918527EBD841}" type="datetimeFigureOut">
              <a:rPr lang="en-US" smtClean="0"/>
              <a:t>6/26/2023</a:t>
            </a:fld>
            <a:endParaRPr lang="en-US"/>
          </a:p>
        </p:txBody>
      </p:sp>
      <p:sp>
        <p:nvSpPr>
          <p:cNvPr id="4" name="Footer Placeholder 3">
            <a:extLst>
              <a:ext uri="{FF2B5EF4-FFF2-40B4-BE49-F238E27FC236}">
                <a16:creationId xmlns:a16="http://schemas.microsoft.com/office/drawing/2014/main" id="{94D73FA3-2032-4C4B-B89D-35CBA5866E3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48898A6-7491-4B88-BA1C-F26D5C773854}"/>
              </a:ext>
            </a:extLst>
          </p:cNvPr>
          <p:cNvSpPr>
            <a:spLocks noGrp="1"/>
          </p:cNvSpPr>
          <p:nvPr>
            <p:ph type="sldNum" sz="quarter" idx="12"/>
          </p:nvPr>
        </p:nvSpPr>
        <p:spPr/>
        <p:txBody>
          <a:bodyPr/>
          <a:lstStyle/>
          <a:p>
            <a:fld id="{88A3ADE0-5477-4135-90AE-F8B5DC55DFC4}" type="slidenum">
              <a:rPr lang="en-US" smtClean="0"/>
              <a:t>‹#›</a:t>
            </a:fld>
            <a:endParaRPr lang="en-US"/>
          </a:p>
        </p:txBody>
      </p:sp>
      <p:sp>
        <p:nvSpPr>
          <p:cNvPr id="6" name="Text Placeholder 2">
            <a:extLst>
              <a:ext uri="{FF2B5EF4-FFF2-40B4-BE49-F238E27FC236}">
                <a16:creationId xmlns:a16="http://schemas.microsoft.com/office/drawing/2014/main" id="{AE114E32-C0B2-4F96-9851-F65C1C176746}"/>
              </a:ext>
            </a:extLst>
          </p:cNvPr>
          <p:cNvSpPr>
            <a:spLocks noGrp="1"/>
          </p:cNvSpPr>
          <p:nvPr>
            <p:ph type="body" idx="1"/>
          </p:nvPr>
        </p:nvSpPr>
        <p:spPr>
          <a:xfrm>
            <a:off x="475625" y="1096963"/>
            <a:ext cx="11182975" cy="693737"/>
          </a:xfrm>
          <a:prstGeom prst="rect">
            <a:avLst/>
          </a:prstGeom>
        </p:spPr>
        <p:txBody>
          <a:bodyPr anchor="t">
            <a:normAutofit/>
          </a:bodyPr>
          <a:lstStyle>
            <a:lvl1pPr marL="0" indent="0" algn="ctr">
              <a:buNone/>
              <a:defRPr sz="2400" b="1">
                <a:solidFill>
                  <a:schemeClr val="accent1">
                    <a:lumMod val="50000"/>
                  </a:schemeClr>
                </a:solidFill>
                <a:effectLst>
                  <a:outerShdw blurRad="38100" dist="38100" dir="2700000" algn="tl">
                    <a:srgbClr val="000000">
                      <a:alpha val="43137"/>
                    </a:srgbClr>
                  </a:outerShdw>
                </a:effectLst>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2700592062"/>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A6272E-E46D-4FF2-AC4D-A6E33BBF223A}"/>
              </a:ext>
            </a:extLst>
          </p:cNvPr>
          <p:cNvSpPr>
            <a:spLocks noGrp="1"/>
          </p:cNvSpPr>
          <p:nvPr>
            <p:ph type="dt" sz="half" idx="10"/>
          </p:nvPr>
        </p:nvSpPr>
        <p:spPr/>
        <p:txBody>
          <a:bodyPr/>
          <a:lstStyle/>
          <a:p>
            <a:fld id="{1DAF0B29-E93B-4489-B471-918527EBD841}" type="datetimeFigureOut">
              <a:rPr lang="en-US" smtClean="0"/>
              <a:t>6/26/2023</a:t>
            </a:fld>
            <a:endParaRPr lang="en-US"/>
          </a:p>
        </p:txBody>
      </p:sp>
      <p:sp>
        <p:nvSpPr>
          <p:cNvPr id="3" name="Footer Placeholder 2">
            <a:extLst>
              <a:ext uri="{FF2B5EF4-FFF2-40B4-BE49-F238E27FC236}">
                <a16:creationId xmlns:a16="http://schemas.microsoft.com/office/drawing/2014/main" id="{85027115-4283-4D85-8095-4298ED0946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66F7A54-5633-4F4D-B0FE-1B043039A1B6}"/>
              </a:ext>
            </a:extLst>
          </p:cNvPr>
          <p:cNvSpPr>
            <a:spLocks noGrp="1"/>
          </p:cNvSpPr>
          <p:nvPr>
            <p:ph type="sldNum" sz="quarter" idx="12"/>
          </p:nvPr>
        </p:nvSpPr>
        <p:spPr/>
        <p:txBody>
          <a:bodyPr/>
          <a:lstStyle/>
          <a:p>
            <a:fld id="{88A3ADE0-5477-4135-90AE-F8B5DC55DFC4}" type="slidenum">
              <a:rPr lang="en-US" smtClean="0"/>
              <a:t>‹#›</a:t>
            </a:fld>
            <a:endParaRPr lang="en-US"/>
          </a:p>
        </p:txBody>
      </p:sp>
      <p:pic>
        <p:nvPicPr>
          <p:cNvPr id="5" name="Picture 2">
            <a:extLst>
              <a:ext uri="{FF2B5EF4-FFF2-40B4-BE49-F238E27FC236}">
                <a16:creationId xmlns:a16="http://schemas.microsoft.com/office/drawing/2014/main" id="{774D169A-6A48-4B51-86B3-DE9F038A65C6}"/>
              </a:ext>
            </a:extLst>
          </p:cNvPr>
          <p:cNvPicPr>
            <a:picLocks noChangeAspect="1" noChangeArrowheads="1"/>
          </p:cNvPicPr>
          <p:nvPr userDrawn="1"/>
        </p:nvPicPr>
        <p:blipFill>
          <a:blip r:embed="rId2" cstate="print">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rot="21235692">
            <a:off x="54930" y="-15696"/>
            <a:ext cx="640581" cy="1072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2418059"/>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E9C0C-1FA3-4B1B-B80E-5A40691E60FC}"/>
              </a:ext>
            </a:extLst>
          </p:cNvPr>
          <p:cNvSpPr>
            <a:spLocks noGrp="1"/>
          </p:cNvSpPr>
          <p:nvPr>
            <p:ph type="title"/>
          </p:nvPr>
        </p:nvSpPr>
        <p:spPr>
          <a:xfrm>
            <a:off x="839788" y="987424"/>
            <a:ext cx="3932237" cy="1069975"/>
          </a:xfrm>
        </p:spPr>
        <p:txBody>
          <a:bodyPr anchor="b"/>
          <a:lstStyle>
            <a:lvl1pPr>
              <a:defRPr sz="3200">
                <a:solidFill>
                  <a:schemeClr val="accent1">
                    <a:lumMod val="50000"/>
                  </a:schemeClr>
                </a:solidFill>
                <a:effectLst/>
                <a:latin typeface="Century Gothic" panose="020B0502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CC055E52-80E2-4268-8829-7440ED266242}"/>
              </a:ext>
            </a:extLst>
          </p:cNvPr>
          <p:cNvSpPr>
            <a:spLocks noGrp="1"/>
          </p:cNvSpPr>
          <p:nvPr>
            <p:ph idx="1"/>
          </p:nvPr>
        </p:nvSpPr>
        <p:spPr>
          <a:xfrm>
            <a:off x="5183188" y="987425"/>
            <a:ext cx="6172200" cy="4873625"/>
          </a:xfrm>
          <a:prstGeom prst="rect">
            <a:avLst/>
          </a:prstGeom>
        </p:spPr>
        <p:txBody>
          <a:bodyPr/>
          <a:lstStyle>
            <a:lvl1pPr>
              <a:defRPr sz="3200"/>
            </a:lvl1pPr>
            <a:lvl2pPr>
              <a:defRPr sz="2800">
                <a:solidFill>
                  <a:srgbClr val="6B1371"/>
                </a:solidFill>
              </a:defRPr>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8191A4ED-B667-4ACD-A582-96993A884C90}"/>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7F3D4D47-B876-4EF4-BF9C-56D7150E347A}"/>
              </a:ext>
            </a:extLst>
          </p:cNvPr>
          <p:cNvSpPr>
            <a:spLocks noGrp="1"/>
          </p:cNvSpPr>
          <p:nvPr>
            <p:ph type="dt" sz="half" idx="10"/>
          </p:nvPr>
        </p:nvSpPr>
        <p:spPr/>
        <p:txBody>
          <a:bodyPr/>
          <a:lstStyle/>
          <a:p>
            <a:fld id="{1DAF0B29-E93B-4489-B471-918527EBD841}" type="datetimeFigureOut">
              <a:rPr lang="en-US" smtClean="0"/>
              <a:t>6/26/2023</a:t>
            </a:fld>
            <a:endParaRPr lang="en-US"/>
          </a:p>
        </p:txBody>
      </p:sp>
      <p:sp>
        <p:nvSpPr>
          <p:cNvPr id="6" name="Footer Placeholder 5">
            <a:extLst>
              <a:ext uri="{FF2B5EF4-FFF2-40B4-BE49-F238E27FC236}">
                <a16:creationId xmlns:a16="http://schemas.microsoft.com/office/drawing/2014/main" id="{7C7AF3A3-EF28-4779-ACA5-D9B6D59547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E09E37-5BC0-4647-9889-951C9D0BA502}"/>
              </a:ext>
            </a:extLst>
          </p:cNvPr>
          <p:cNvSpPr>
            <a:spLocks noGrp="1"/>
          </p:cNvSpPr>
          <p:nvPr>
            <p:ph type="sldNum" sz="quarter" idx="12"/>
          </p:nvPr>
        </p:nvSpPr>
        <p:spPr/>
        <p:txBody>
          <a:bodyPr/>
          <a:lstStyle/>
          <a:p>
            <a:fld id="{88A3ADE0-5477-4135-90AE-F8B5DC55DFC4}" type="slidenum">
              <a:rPr lang="en-US" smtClean="0"/>
              <a:t>‹#›</a:t>
            </a:fld>
            <a:endParaRPr lang="en-US"/>
          </a:p>
        </p:txBody>
      </p:sp>
      <p:pic>
        <p:nvPicPr>
          <p:cNvPr id="8" name="Picture 2">
            <a:extLst>
              <a:ext uri="{FF2B5EF4-FFF2-40B4-BE49-F238E27FC236}">
                <a16:creationId xmlns:a16="http://schemas.microsoft.com/office/drawing/2014/main" id="{1AB72F82-A309-4F8E-91C4-D4B49358108B}"/>
              </a:ext>
            </a:extLst>
          </p:cNvPr>
          <p:cNvPicPr>
            <a:picLocks noChangeAspect="1" noChangeArrowheads="1"/>
          </p:cNvPicPr>
          <p:nvPr userDrawn="1"/>
        </p:nvPicPr>
        <p:blipFill>
          <a:blip r:embed="rId2" cstate="print">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rot="21235692">
            <a:off x="54930" y="-15696"/>
            <a:ext cx="640581" cy="1072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8959375"/>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www.libertydentalplan.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186EFB6-C0F7-4D7A-86BA-671BC00AE54B}"/>
              </a:ext>
            </a:extLst>
          </p:cNvPr>
          <p:cNvSpPr>
            <a:spLocks noGrp="1"/>
          </p:cNvSpPr>
          <p:nvPr>
            <p:ph type="body" idx="1"/>
          </p:nvPr>
        </p:nvSpPr>
        <p:spPr>
          <a:xfrm>
            <a:off x="582991" y="1260046"/>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4D1F29E4-DE14-47A2-BA7A-5E38D01CB580}"/>
              </a:ext>
            </a:extLst>
          </p:cNvPr>
          <p:cNvSpPr/>
          <p:nvPr userDrawn="1"/>
        </p:nvSpPr>
        <p:spPr>
          <a:xfrm>
            <a:off x="-1" y="-4891"/>
            <a:ext cx="12192000" cy="929487"/>
          </a:xfrm>
          <a:prstGeom prst="rect">
            <a:avLst/>
          </a:prstGeom>
          <a:gradFill flip="none" rotWithShape="1">
            <a:gsLst>
              <a:gs pos="20246">
                <a:srgbClr val="48317A"/>
              </a:gs>
              <a:gs pos="86000">
                <a:schemeClr val="accent1">
                  <a:lumMod val="75000"/>
                </a:schemeClr>
              </a:gs>
              <a:gs pos="0">
                <a:srgbClr val="4A2268"/>
              </a:gs>
              <a:gs pos="53000">
                <a:schemeClr val="accent1">
                  <a:lumMod val="50000"/>
                </a:schemeClr>
              </a:gs>
              <a:gs pos="100000">
                <a:srgbClr val="00B0F0"/>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8080EB8-BB5E-443C-98CF-C06F00DA31D7}"/>
              </a:ext>
            </a:extLst>
          </p:cNvPr>
          <p:cNvSpPr txBox="1"/>
          <p:nvPr userDrawn="1"/>
        </p:nvSpPr>
        <p:spPr>
          <a:xfrm>
            <a:off x="8536987" y="6383921"/>
            <a:ext cx="3443235" cy="261610"/>
          </a:xfrm>
          <a:prstGeom prst="rect">
            <a:avLst/>
          </a:prstGeom>
          <a:noFill/>
          <a:ln>
            <a:noFill/>
          </a:ln>
        </p:spPr>
        <p:txBody>
          <a:bodyPr wrap="square" rtlCol="0" anchor="b">
            <a:spAutoFit/>
          </a:bodyPr>
          <a:lstStyle/>
          <a:p>
            <a:pPr algn="r"/>
            <a:r>
              <a:rPr lang="en-US" sz="1100" b="1" dirty="0">
                <a:solidFill>
                  <a:schemeClr val="accent1">
                    <a:lumMod val="50000"/>
                  </a:schemeClr>
                </a:solidFill>
                <a:effectLst/>
                <a:latin typeface="Century Gothic" panose="020B0502020202020204" pitchFamily="34" charset="0"/>
              </a:rPr>
              <a:t>Making members shine, one smile at a time</a:t>
            </a:r>
            <a:r>
              <a:rPr lang="en-US" sz="1100" dirty="0">
                <a:solidFill>
                  <a:schemeClr val="accent1">
                    <a:lumMod val="50000"/>
                  </a:schemeClr>
                </a:solidFill>
                <a:effectLst/>
                <a:latin typeface="Century Gothic" panose="020B0502020202020204" pitchFamily="34" charset="0"/>
              </a:rPr>
              <a:t>™</a:t>
            </a:r>
          </a:p>
        </p:txBody>
      </p:sp>
      <p:pic>
        <p:nvPicPr>
          <p:cNvPr id="10" name="Picture 9">
            <a:extLst>
              <a:ext uri="{FF2B5EF4-FFF2-40B4-BE49-F238E27FC236}">
                <a16:creationId xmlns:a16="http://schemas.microsoft.com/office/drawing/2014/main" id="{AA93D7C8-DBF8-4638-B219-0456BC6FDCD6}"/>
              </a:ext>
            </a:extLst>
          </p:cNvPr>
          <p:cNvPicPr>
            <a:picLocks noChangeAspect="1"/>
          </p:cNvPicPr>
          <p:nvPr userDrawn="1"/>
        </p:nvPicPr>
        <p:blipFill>
          <a:blip r:embed="rId14" cstate="print">
            <a:extLst>
              <a:ext uri="{28A0092B-C50C-407E-A947-70E740481C1C}">
                <a14:useLocalDpi xmlns:a14="http://schemas.microsoft.com/office/drawing/2010/main" val="0"/>
              </a:ext>
            </a:extLst>
          </a:blip>
          <a:srcRect/>
          <a:stretch/>
        </p:blipFill>
        <p:spPr>
          <a:xfrm>
            <a:off x="9896414" y="296188"/>
            <a:ext cx="1712595" cy="364461"/>
          </a:xfrm>
          <a:prstGeom prst="rect">
            <a:avLst/>
          </a:prstGeom>
        </p:spPr>
      </p:pic>
      <p:sp>
        <p:nvSpPr>
          <p:cNvPr id="11" name="TextBox 10">
            <a:extLst>
              <a:ext uri="{FF2B5EF4-FFF2-40B4-BE49-F238E27FC236}">
                <a16:creationId xmlns:a16="http://schemas.microsoft.com/office/drawing/2014/main" id="{05F09932-CF9D-4E83-8719-BBD1192CED81}"/>
              </a:ext>
            </a:extLst>
          </p:cNvPr>
          <p:cNvSpPr txBox="1"/>
          <p:nvPr userDrawn="1"/>
        </p:nvSpPr>
        <p:spPr>
          <a:xfrm>
            <a:off x="203010" y="6399310"/>
            <a:ext cx="4332414" cy="246221"/>
          </a:xfrm>
          <a:prstGeom prst="rect">
            <a:avLst/>
          </a:prstGeom>
          <a:noFill/>
          <a:ln>
            <a:noFill/>
          </a:ln>
        </p:spPr>
        <p:txBody>
          <a:bodyPr wrap="square" rtlCol="0" anchor="b">
            <a:spAutoFit/>
          </a:bodyPr>
          <a:lstStyle/>
          <a:p>
            <a:pPr marR="0" rtl="0"/>
            <a:r>
              <a:rPr lang="en-US" sz="1000" b="1" dirty="0">
                <a:solidFill>
                  <a:schemeClr val="accent1">
                    <a:lumMod val="50000"/>
                  </a:schemeClr>
                </a:solidFill>
                <a:effectLst/>
                <a:latin typeface="Century Gothic" panose="020B0502020202020204" pitchFamily="34" charset="0"/>
                <a:hlinkClick r:id="rId15">
                  <a:extLst>
                    <a:ext uri="{A12FA001-AC4F-418D-AE19-62706E023703}">
                      <ahyp:hlinkClr xmlns:ahyp="http://schemas.microsoft.com/office/drawing/2018/hyperlinkcolor" val="tx"/>
                    </a:ext>
                  </a:extLst>
                </a:hlinkClick>
              </a:rPr>
              <a:t>www.libertydentalplan.com</a:t>
            </a:r>
            <a:r>
              <a:rPr lang="en-US" sz="1000" b="1" dirty="0">
                <a:solidFill>
                  <a:schemeClr val="accent1">
                    <a:lumMod val="50000"/>
                  </a:schemeClr>
                </a:solidFill>
                <a:effectLst/>
                <a:latin typeface="Century Gothic" panose="020B0502020202020204" pitchFamily="34" charset="0"/>
              </a:rPr>
              <a:t> - CONFIDENTIAL</a:t>
            </a:r>
            <a:endParaRPr lang="en-US" sz="1000" b="0" i="0" u="none" strike="noStrike" dirty="0">
              <a:solidFill>
                <a:schemeClr val="accent1">
                  <a:lumMod val="50000"/>
                </a:schemeClr>
              </a:solidFill>
              <a:effectLst/>
              <a:latin typeface="Century Gothic" panose="020B0502020202020204" pitchFamily="34" charset="0"/>
            </a:endParaRPr>
          </a:p>
        </p:txBody>
      </p:sp>
      <p:sp>
        <p:nvSpPr>
          <p:cNvPr id="13" name="Slide Number Placeholder 5">
            <a:extLst>
              <a:ext uri="{FF2B5EF4-FFF2-40B4-BE49-F238E27FC236}">
                <a16:creationId xmlns:a16="http://schemas.microsoft.com/office/drawing/2014/main" id="{518ED8E3-D82A-4E14-9A38-049877002BD0}"/>
              </a:ext>
            </a:extLst>
          </p:cNvPr>
          <p:cNvSpPr txBox="1">
            <a:spLocks/>
          </p:cNvSpPr>
          <p:nvPr userDrawn="1"/>
        </p:nvSpPr>
        <p:spPr>
          <a:xfrm>
            <a:off x="4724399" y="6349796"/>
            <a:ext cx="2743200" cy="365125"/>
          </a:xfrm>
          <a:prstGeom prst="rect">
            <a:avLst/>
          </a:prstGeom>
        </p:spPr>
        <p:txBody>
          <a:bodyPr vert="horz" lIns="91440" tIns="45720" rIns="91440" bIns="45720" rtlCol="0" anchor="ctr"/>
          <a:lstStyle>
            <a:defPPr>
              <a:defRPr lang="en-US"/>
            </a:defPPr>
            <a:lvl1pPr marL="0" algn="ctr" defTabSz="457200" rtl="0" eaLnBrk="1" latinLnBrk="0" hangingPunct="1">
              <a:defRPr sz="1200" b="1" kern="1200">
                <a:solidFill>
                  <a:schemeClr val="accent1">
                    <a:lumMod val="50000"/>
                  </a:schemeClr>
                </a:solidFill>
                <a:latin typeface="Century Gothic" panose="020B05020202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70E71E8-F613-49FC-82A4-9FE6E679552B}" type="slidenum">
              <a:rPr lang="en-US" smtClean="0"/>
              <a:pPr/>
              <a:t>‹#›</a:t>
            </a:fld>
            <a:endParaRPr lang="en-US" dirty="0"/>
          </a:p>
        </p:txBody>
      </p:sp>
      <p:sp>
        <p:nvSpPr>
          <p:cNvPr id="2" name="Title Placeholder 1">
            <a:extLst>
              <a:ext uri="{FF2B5EF4-FFF2-40B4-BE49-F238E27FC236}">
                <a16:creationId xmlns:a16="http://schemas.microsoft.com/office/drawing/2014/main" id="{74A81F94-A4F4-4CD1-A64C-878BF592B500}"/>
              </a:ext>
            </a:extLst>
          </p:cNvPr>
          <p:cNvSpPr>
            <a:spLocks noGrp="1"/>
          </p:cNvSpPr>
          <p:nvPr>
            <p:ph type="title"/>
          </p:nvPr>
        </p:nvSpPr>
        <p:spPr>
          <a:xfrm>
            <a:off x="423544" y="-620"/>
            <a:ext cx="9455539" cy="915277"/>
          </a:xfrm>
          <a:prstGeom prst="rect">
            <a:avLst/>
          </a:prstGeom>
        </p:spPr>
        <p:txBody>
          <a:bodyPr vert="horz" lIns="91440" tIns="45720" rIns="91440" bIns="45720" rtlCol="0" anchor="ctr">
            <a:normAutofit/>
          </a:bodyPr>
          <a:lstStyle/>
          <a:p>
            <a:r>
              <a:rPr lang="en-US" dirty="0"/>
              <a:t>Click to edit Master title style</a:t>
            </a:r>
          </a:p>
        </p:txBody>
      </p:sp>
      <p:sp>
        <p:nvSpPr>
          <p:cNvPr id="4" name="Date Placeholder 3">
            <a:extLst>
              <a:ext uri="{FF2B5EF4-FFF2-40B4-BE49-F238E27FC236}">
                <a16:creationId xmlns:a16="http://schemas.microsoft.com/office/drawing/2014/main" id="{EDCB2248-EBFB-4C9D-987C-DBBCF998CC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AF0B29-E93B-4489-B471-918527EBD841}" type="datetimeFigureOut">
              <a:rPr lang="en-US" smtClean="0"/>
              <a:t>6/26/2023</a:t>
            </a:fld>
            <a:endParaRPr lang="en-US"/>
          </a:p>
        </p:txBody>
      </p:sp>
      <p:sp>
        <p:nvSpPr>
          <p:cNvPr id="5" name="Footer Placeholder 4">
            <a:extLst>
              <a:ext uri="{FF2B5EF4-FFF2-40B4-BE49-F238E27FC236}">
                <a16:creationId xmlns:a16="http://schemas.microsoft.com/office/drawing/2014/main" id="{523F397D-0E6A-44F3-928E-5A444F6DAB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CAF9141-F5FE-4E0B-B6C4-D9D7F6F77F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3ADE0-5477-4135-90AE-F8B5DC55DFC4}" type="slidenum">
              <a:rPr lang="en-US" smtClean="0"/>
              <a:t>‹#›</a:t>
            </a:fld>
            <a:endParaRPr lang="en-US"/>
          </a:p>
        </p:txBody>
      </p:sp>
    </p:spTree>
    <p:extLst>
      <p:ext uri="{BB962C8B-B14F-4D97-AF65-F5344CB8AC3E}">
        <p14:creationId xmlns:p14="http://schemas.microsoft.com/office/powerpoint/2010/main" val="17466045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14:dur="0" advTm="10000"/>
    </mc:Choice>
    <mc:Fallback xmlns="">
      <p:transition advTm="10000"/>
    </mc:Fallback>
  </mc:AlternateContent>
  <p:txStyles>
    <p:titleStyle>
      <a:lvl1pPr algn="l" defTabSz="914400" rtl="0" eaLnBrk="1" latinLnBrk="0" hangingPunct="1">
        <a:lnSpc>
          <a:spcPct val="90000"/>
        </a:lnSpc>
        <a:spcBef>
          <a:spcPct val="0"/>
        </a:spcBef>
        <a:buNone/>
        <a:defRPr sz="2800" kern="1200">
          <a:solidFill>
            <a:schemeClr val="bg1"/>
          </a:solidFill>
          <a:effectLst>
            <a:outerShdw blurRad="38100" dist="38100" dir="2700000" algn="tl">
              <a:srgbClr val="000000">
                <a:alpha val="43137"/>
              </a:srgbClr>
            </a:outerShdw>
          </a:effectLst>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accent1">
              <a:lumMod val="50000"/>
            </a:schemeClr>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6B137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49427-855D-469A-9A74-0FE9778BBA2F}"/>
              </a:ext>
            </a:extLst>
          </p:cNvPr>
          <p:cNvSpPr>
            <a:spLocks noGrp="1"/>
          </p:cNvSpPr>
          <p:nvPr>
            <p:ph type="ctrTitle"/>
          </p:nvPr>
        </p:nvSpPr>
        <p:spPr/>
        <p:txBody>
          <a:bodyPr/>
          <a:lstStyle/>
          <a:p>
            <a:r>
              <a:rPr lang="en-US" dirty="0"/>
              <a:t>Training</a:t>
            </a:r>
            <a:br>
              <a:rPr lang="en-US" dirty="0"/>
            </a:br>
            <a:r>
              <a:rPr lang="en-US" dirty="0"/>
              <a:t>E.P.S.D.T.</a:t>
            </a:r>
          </a:p>
        </p:txBody>
      </p:sp>
    </p:spTree>
    <p:extLst>
      <p:ext uri="{BB962C8B-B14F-4D97-AF65-F5344CB8AC3E}">
        <p14:creationId xmlns:p14="http://schemas.microsoft.com/office/powerpoint/2010/main" val="11226589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632D9-22C9-46DC-ADF3-35ABF5A5C871}"/>
              </a:ext>
            </a:extLst>
          </p:cNvPr>
          <p:cNvSpPr>
            <a:spLocks noGrp="1"/>
          </p:cNvSpPr>
          <p:nvPr>
            <p:ph type="title"/>
          </p:nvPr>
        </p:nvSpPr>
        <p:spPr/>
        <p:txBody>
          <a:bodyPr>
            <a:normAutofit/>
          </a:bodyPr>
          <a:lstStyle/>
          <a:p>
            <a:r>
              <a:rPr lang="en-US" sz="2400" b="1" dirty="0"/>
              <a:t>Submission of Claim without TAR for E.P.S.D.T. </a:t>
            </a:r>
          </a:p>
        </p:txBody>
      </p:sp>
      <p:sp>
        <p:nvSpPr>
          <p:cNvPr id="3" name="Content Placeholder 2">
            <a:extLst>
              <a:ext uri="{FF2B5EF4-FFF2-40B4-BE49-F238E27FC236}">
                <a16:creationId xmlns:a16="http://schemas.microsoft.com/office/drawing/2014/main" id="{DD4F9AD4-0753-4DD5-9D90-984F86BC28C6}"/>
              </a:ext>
            </a:extLst>
          </p:cNvPr>
          <p:cNvSpPr>
            <a:spLocks noGrp="1"/>
          </p:cNvSpPr>
          <p:nvPr>
            <p:ph idx="1"/>
          </p:nvPr>
        </p:nvSpPr>
        <p:spPr/>
        <p:txBody>
          <a:bodyPr/>
          <a:lstStyle/>
          <a:p>
            <a:pPr marL="0" indent="0" algn="ctr">
              <a:buNone/>
            </a:pPr>
            <a:endParaRPr lang="en-US" sz="2800" b="0" i="0" u="none" strike="noStrike" baseline="0" dirty="0">
              <a:solidFill>
                <a:srgbClr val="000000"/>
              </a:solidFill>
            </a:endParaRPr>
          </a:p>
          <a:p>
            <a:pPr marL="0" indent="0" algn="ctr">
              <a:buNone/>
            </a:pPr>
            <a:endParaRPr lang="en-US" b="0" dirty="0">
              <a:solidFill>
                <a:srgbClr val="000000"/>
              </a:solidFill>
            </a:endParaRPr>
          </a:p>
          <a:p>
            <a:pPr marL="0" indent="0" algn="ctr">
              <a:buNone/>
            </a:pPr>
            <a:r>
              <a:rPr lang="en-US" sz="2800" b="0" i="0" u="none" strike="noStrike" baseline="0" dirty="0">
                <a:solidFill>
                  <a:srgbClr val="000000"/>
                </a:solidFill>
              </a:rPr>
              <a:t>Where a TAR was not submitted for a procedure in which an EPSDT medically necessary service was needed, the provider must submit a claim with all documentation to support the medical necessity. The provider shall also indicate the reason that a TAR was not submitted </a:t>
            </a:r>
            <a:endParaRPr lang="en-US" dirty="0"/>
          </a:p>
        </p:txBody>
      </p:sp>
    </p:spTree>
    <p:extLst>
      <p:ext uri="{BB962C8B-B14F-4D97-AF65-F5344CB8AC3E}">
        <p14:creationId xmlns:p14="http://schemas.microsoft.com/office/powerpoint/2010/main" val="2976439269"/>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47770-92AC-4275-B9FC-F0B17F54240B}"/>
              </a:ext>
            </a:extLst>
          </p:cNvPr>
          <p:cNvSpPr>
            <a:spLocks noGrp="1"/>
          </p:cNvSpPr>
          <p:nvPr>
            <p:ph type="title"/>
          </p:nvPr>
        </p:nvSpPr>
        <p:spPr/>
        <p:txBody>
          <a:bodyPr/>
          <a:lstStyle/>
          <a:p>
            <a:r>
              <a:rPr lang="en-US" b="1" dirty="0"/>
              <a:t>Provider Responsibility to Member about E.P.S.D.T</a:t>
            </a:r>
          </a:p>
        </p:txBody>
      </p:sp>
      <p:sp>
        <p:nvSpPr>
          <p:cNvPr id="3" name="Content Placeholder 2">
            <a:extLst>
              <a:ext uri="{FF2B5EF4-FFF2-40B4-BE49-F238E27FC236}">
                <a16:creationId xmlns:a16="http://schemas.microsoft.com/office/drawing/2014/main" id="{419B4E59-9DC1-4780-8C57-CF875DB76185}"/>
              </a:ext>
            </a:extLst>
          </p:cNvPr>
          <p:cNvSpPr>
            <a:spLocks noGrp="1"/>
          </p:cNvSpPr>
          <p:nvPr>
            <p:ph idx="1"/>
          </p:nvPr>
        </p:nvSpPr>
        <p:spPr/>
        <p:txBody>
          <a:bodyPr/>
          <a:lstStyle/>
          <a:p>
            <a:r>
              <a:rPr lang="en-US" sz="1800" b="0" i="0" u="none" strike="noStrike" baseline="0" dirty="0">
                <a:solidFill>
                  <a:srgbClr val="000000"/>
                </a:solidFill>
              </a:rPr>
              <a:t>Leveraging both written materials and in person or over the phone dialogue, dental providers should inform Medi-Cal members under age 21, or their parents, about EPSDT benefits and services and how to access them. Providers should tell eligible patients and their families about all of the following </a:t>
            </a:r>
          </a:p>
          <a:p>
            <a:pPr algn="l"/>
            <a:endParaRPr lang="en-US" sz="1800" b="0" i="0" u="none" strike="noStrike" baseline="0" dirty="0">
              <a:solidFill>
                <a:srgbClr val="000000"/>
              </a:solidFill>
              <a:latin typeface="Symbol" panose="05050102010706020507" pitchFamily="18" charset="2"/>
            </a:endParaRPr>
          </a:p>
          <a:p>
            <a:pPr algn="ctr"/>
            <a:r>
              <a:rPr lang="en-US" sz="1800" b="0" i="0" u="none" strike="noStrike" baseline="0" dirty="0">
                <a:solidFill>
                  <a:schemeClr val="accent2">
                    <a:lumMod val="75000"/>
                  </a:schemeClr>
                </a:solidFill>
              </a:rPr>
              <a:t>The value of preventive services and screenings. </a:t>
            </a:r>
          </a:p>
          <a:p>
            <a:pPr algn="ctr"/>
            <a:r>
              <a:rPr lang="en-US" sz="1800" b="0" i="0" u="none" strike="noStrike" baseline="0" dirty="0">
                <a:solidFill>
                  <a:schemeClr val="accent2">
                    <a:lumMod val="75000"/>
                  </a:schemeClr>
                </a:solidFill>
              </a:rPr>
              <a:t>The services available under EPSDT. </a:t>
            </a:r>
          </a:p>
          <a:p>
            <a:pPr algn="ctr"/>
            <a:r>
              <a:rPr lang="en-US" sz="1800" b="0" i="0" u="none" strike="noStrike" baseline="0" dirty="0">
                <a:solidFill>
                  <a:schemeClr val="accent2">
                    <a:lumMod val="75000"/>
                  </a:schemeClr>
                </a:solidFill>
              </a:rPr>
              <a:t>Where and how to obtain EPSDT services. </a:t>
            </a:r>
          </a:p>
          <a:p>
            <a:pPr algn="ctr"/>
            <a:r>
              <a:rPr lang="en-US" sz="1800" b="0" i="0" u="none" strike="noStrike" baseline="0" dirty="0">
                <a:solidFill>
                  <a:schemeClr val="accent2">
                    <a:lumMod val="75000"/>
                  </a:schemeClr>
                </a:solidFill>
              </a:rPr>
              <a:t>EPSDT services are free to eligible individuals under age 21. </a:t>
            </a:r>
          </a:p>
          <a:p>
            <a:endParaRPr lang="en-US" dirty="0"/>
          </a:p>
        </p:txBody>
      </p:sp>
    </p:spTree>
    <p:extLst>
      <p:ext uri="{BB962C8B-B14F-4D97-AF65-F5344CB8AC3E}">
        <p14:creationId xmlns:p14="http://schemas.microsoft.com/office/powerpoint/2010/main" val="392312557"/>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B519E-A445-4BD5-8484-2149CC884858}"/>
              </a:ext>
            </a:extLst>
          </p:cNvPr>
          <p:cNvSpPr>
            <a:spLocks noGrp="1"/>
          </p:cNvSpPr>
          <p:nvPr>
            <p:ph type="title"/>
          </p:nvPr>
        </p:nvSpPr>
        <p:spPr/>
        <p:txBody>
          <a:bodyPr>
            <a:normAutofit/>
          </a:bodyPr>
          <a:lstStyle/>
          <a:p>
            <a:r>
              <a:rPr lang="en-US" sz="2000" b="1" dirty="0"/>
              <a:t>Coverage of Dental Services under E.P.S.D.T. to Resolve Medical Conditions</a:t>
            </a:r>
          </a:p>
        </p:txBody>
      </p:sp>
      <p:sp>
        <p:nvSpPr>
          <p:cNvPr id="3" name="Content Placeholder 2">
            <a:extLst>
              <a:ext uri="{FF2B5EF4-FFF2-40B4-BE49-F238E27FC236}">
                <a16:creationId xmlns:a16="http://schemas.microsoft.com/office/drawing/2014/main" id="{818D27FC-2369-4E5F-812C-11619C70B72B}"/>
              </a:ext>
            </a:extLst>
          </p:cNvPr>
          <p:cNvSpPr>
            <a:spLocks noGrp="1"/>
          </p:cNvSpPr>
          <p:nvPr>
            <p:ph idx="1"/>
          </p:nvPr>
        </p:nvSpPr>
        <p:spPr/>
        <p:txBody>
          <a:bodyPr/>
          <a:lstStyle/>
          <a:p>
            <a:r>
              <a:rPr lang="en-US" sz="2000" b="0" i="0" u="none" strike="noStrike" baseline="0" dirty="0">
                <a:solidFill>
                  <a:srgbClr val="000000"/>
                </a:solidFill>
              </a:rPr>
              <a:t>In some cases, dental services are necessary to resolve or improve an associated medical condition. </a:t>
            </a:r>
          </a:p>
          <a:p>
            <a:pPr marL="457200" lvl="1" indent="0">
              <a:buNone/>
            </a:pPr>
            <a:r>
              <a:rPr lang="en-US" sz="2000" b="0" i="1" u="none" strike="noStrike" baseline="0" dirty="0">
                <a:solidFill>
                  <a:srgbClr val="000000"/>
                </a:solidFill>
              </a:rPr>
              <a:t>For example, a child’s speech therapist determines that a diagnosed speech defect or disorder cannot be resolved without dental treatment. A consultation letter from the speech therapist should be included with the TAR/Claim form. </a:t>
            </a:r>
          </a:p>
          <a:p>
            <a:pPr marL="457200" lvl="1" indent="0">
              <a:buNone/>
            </a:pPr>
            <a:endParaRPr lang="en-US" sz="2000" b="0" i="1" u="none" strike="noStrike" baseline="0" dirty="0">
              <a:solidFill>
                <a:srgbClr val="000000"/>
              </a:solidFill>
            </a:endParaRPr>
          </a:p>
          <a:p>
            <a:pPr marL="0" indent="0" algn="ctr">
              <a:buNone/>
            </a:pPr>
            <a:r>
              <a:rPr lang="en-US" sz="1800" b="1" i="0" u="none" strike="noStrike" baseline="0" dirty="0">
                <a:solidFill>
                  <a:schemeClr val="accent2">
                    <a:lumMod val="75000"/>
                  </a:schemeClr>
                </a:solidFill>
              </a:rPr>
              <a:t>Example</a:t>
            </a:r>
            <a:r>
              <a:rPr lang="en-US" sz="1800" b="0" i="0" u="none" strike="noStrike" baseline="0" dirty="0">
                <a:solidFill>
                  <a:schemeClr val="accent2">
                    <a:lumMod val="75000"/>
                  </a:schemeClr>
                </a:solidFill>
              </a:rPr>
              <a:t>: Andre W. (age 13) does not qualify for orthodontic services per the handicapping malocclusion criteria (he scores below 26 points on the HLD Index Score Sheet or does not have one of the six automatic qualifying conditions). However, a speech pathologist has determined that his malocclusion is a prime etiologic factor in his speech pathosis – resolution cannot be achieved unless his malocclusion is corrected. In this case, orthodontics may be authorized as an EPSDT service. </a:t>
            </a:r>
            <a:endParaRPr lang="en-US" dirty="0">
              <a:solidFill>
                <a:schemeClr val="accent2">
                  <a:lumMod val="75000"/>
                </a:schemeClr>
              </a:solidFill>
            </a:endParaRPr>
          </a:p>
        </p:txBody>
      </p:sp>
    </p:spTree>
    <p:extLst>
      <p:ext uri="{BB962C8B-B14F-4D97-AF65-F5344CB8AC3E}">
        <p14:creationId xmlns:p14="http://schemas.microsoft.com/office/powerpoint/2010/main" val="2545945656"/>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99EF2-FA33-4293-94E4-56F02923E2B3}"/>
              </a:ext>
            </a:extLst>
          </p:cNvPr>
          <p:cNvSpPr>
            <a:spLocks noGrp="1"/>
          </p:cNvSpPr>
          <p:nvPr>
            <p:ph type="title"/>
          </p:nvPr>
        </p:nvSpPr>
        <p:spPr/>
        <p:txBody>
          <a:bodyPr/>
          <a:lstStyle/>
          <a:p>
            <a:r>
              <a:rPr lang="en-US" dirty="0"/>
              <a:t>Orthodontic Services under E.P.S.D.T.</a:t>
            </a:r>
          </a:p>
        </p:txBody>
      </p:sp>
      <p:sp>
        <p:nvSpPr>
          <p:cNvPr id="3" name="Content Placeholder 2">
            <a:extLst>
              <a:ext uri="{FF2B5EF4-FFF2-40B4-BE49-F238E27FC236}">
                <a16:creationId xmlns:a16="http://schemas.microsoft.com/office/drawing/2014/main" id="{40D43E9C-A192-4629-AC95-F98738FE79B5}"/>
              </a:ext>
            </a:extLst>
          </p:cNvPr>
          <p:cNvSpPr>
            <a:spLocks noGrp="1"/>
          </p:cNvSpPr>
          <p:nvPr>
            <p:ph idx="1"/>
          </p:nvPr>
        </p:nvSpPr>
        <p:spPr/>
        <p:txBody>
          <a:bodyPr/>
          <a:lstStyle/>
          <a:p>
            <a:endParaRPr lang="en-US" sz="1800" b="0" i="0" u="none" strike="noStrike" baseline="0" dirty="0">
              <a:solidFill>
                <a:srgbClr val="000000"/>
              </a:solidFill>
            </a:endParaRPr>
          </a:p>
          <a:p>
            <a:endParaRPr lang="en-US" sz="1800" b="0" dirty="0">
              <a:solidFill>
                <a:srgbClr val="000000"/>
              </a:solidFill>
            </a:endParaRPr>
          </a:p>
          <a:p>
            <a:r>
              <a:rPr lang="en-US" sz="1800" b="0" i="0" u="none" strike="noStrike" baseline="0" dirty="0">
                <a:solidFill>
                  <a:srgbClr val="000000"/>
                </a:solidFill>
              </a:rPr>
              <a:t>A TAR for orthodontic services when the child or youth under the age of 21 does not have one of the six automatic qualifying conditions or does not score 26 points or above, </a:t>
            </a:r>
            <a:r>
              <a:rPr lang="en-US" sz="1800" i="0" u="none" strike="noStrike" baseline="0" dirty="0">
                <a:solidFill>
                  <a:srgbClr val="000000"/>
                </a:solidFill>
              </a:rPr>
              <a:t>must include</a:t>
            </a:r>
            <a:r>
              <a:rPr lang="en-US" sz="1800" b="0" i="0" u="none" strike="noStrike" baseline="0" dirty="0">
                <a:solidFill>
                  <a:srgbClr val="000000"/>
                </a:solidFill>
              </a:rPr>
              <a:t> a </a:t>
            </a:r>
            <a:r>
              <a:rPr lang="en-US" sz="1800" i="0" u="none" strike="noStrike" baseline="0" dirty="0">
                <a:solidFill>
                  <a:srgbClr val="000000"/>
                </a:solidFill>
              </a:rPr>
              <a:t>completed Handicapping Labio-Lingual Deviation (HLD) Index Score Sheet </a:t>
            </a:r>
            <a:r>
              <a:rPr lang="en-US" sz="1800" b="0" i="0" u="none" strike="noStrike" baseline="0" dirty="0">
                <a:solidFill>
                  <a:srgbClr val="000000"/>
                </a:solidFill>
              </a:rPr>
              <a:t>(DC-016 09/18) </a:t>
            </a:r>
            <a:r>
              <a:rPr lang="en-US" sz="1800" i="0" u="none" strike="noStrike" baseline="0" dirty="0">
                <a:solidFill>
                  <a:srgbClr val="000000"/>
                </a:solidFill>
              </a:rPr>
              <a:t>in addition to other documentation requirements listed in the Manual of Criteria</a:t>
            </a:r>
            <a:r>
              <a:rPr lang="en-US" sz="1800" b="0" i="0" u="none" strike="noStrike" baseline="0" dirty="0">
                <a:solidFill>
                  <a:srgbClr val="000000"/>
                </a:solidFill>
              </a:rPr>
              <a:t>. The review of active orthodontic services also requires the submission of diagnostic casts. </a:t>
            </a:r>
          </a:p>
          <a:p>
            <a:endParaRPr lang="en-US" sz="1800" b="0" i="0" u="none" strike="noStrike" baseline="0" dirty="0">
              <a:solidFill>
                <a:srgbClr val="000000"/>
              </a:solidFill>
            </a:endParaRPr>
          </a:p>
          <a:p>
            <a:endParaRPr lang="en-US" sz="1800" b="0" dirty="0">
              <a:solidFill>
                <a:srgbClr val="000000"/>
              </a:solidFill>
            </a:endParaRPr>
          </a:p>
          <a:p>
            <a:r>
              <a:rPr lang="en-US" sz="1800" b="0" i="0" u="none" strike="noStrike" baseline="0" dirty="0">
                <a:solidFill>
                  <a:srgbClr val="000000"/>
                </a:solidFill>
              </a:rPr>
              <a:t>The provider is required to submit </a:t>
            </a:r>
            <a:r>
              <a:rPr lang="en-US" sz="1800" i="0" u="none" strike="noStrike" baseline="0" dirty="0">
                <a:solidFill>
                  <a:srgbClr val="000000"/>
                </a:solidFill>
              </a:rPr>
              <a:t>all documentation</a:t>
            </a:r>
            <a:r>
              <a:rPr lang="en-US" sz="1800" b="0" i="0" u="none" strike="noStrike" baseline="0" dirty="0">
                <a:solidFill>
                  <a:srgbClr val="000000"/>
                </a:solidFill>
              </a:rPr>
              <a:t> required for the procedure per the </a:t>
            </a:r>
            <a:r>
              <a:rPr lang="en-US" sz="1800" i="0" u="none" strike="noStrike" baseline="0" dirty="0">
                <a:solidFill>
                  <a:srgbClr val="000000"/>
                </a:solidFill>
              </a:rPr>
              <a:t>Manual of Criteria </a:t>
            </a:r>
            <a:r>
              <a:rPr lang="en-US" sz="1800" i="0" u="sng" strike="noStrike" baseline="0" dirty="0">
                <a:solidFill>
                  <a:srgbClr val="000000"/>
                </a:solidFill>
              </a:rPr>
              <a:t>and </a:t>
            </a:r>
            <a:r>
              <a:rPr lang="en-US" sz="1800" b="0" i="0" u="none" strike="noStrike" baseline="0" dirty="0">
                <a:solidFill>
                  <a:srgbClr val="000000"/>
                </a:solidFill>
              </a:rPr>
              <a:t>the </a:t>
            </a:r>
            <a:r>
              <a:rPr lang="en-US" sz="1800" i="0" u="none" strike="noStrike" baseline="0" dirty="0">
                <a:solidFill>
                  <a:srgbClr val="000000"/>
                </a:solidFill>
              </a:rPr>
              <a:t>clinical information</a:t>
            </a:r>
            <a:r>
              <a:rPr lang="en-US" sz="1800" b="0" i="0" u="none" strike="noStrike" baseline="0" dirty="0">
                <a:solidFill>
                  <a:srgbClr val="000000"/>
                </a:solidFill>
              </a:rPr>
              <a:t> required </a:t>
            </a:r>
            <a:r>
              <a:rPr lang="en-US" sz="1800" i="0" u="none" strike="noStrike" baseline="0" dirty="0">
                <a:solidFill>
                  <a:srgbClr val="000000"/>
                </a:solidFill>
              </a:rPr>
              <a:t>to determine medical necessity </a:t>
            </a:r>
            <a:r>
              <a:rPr lang="en-US" sz="1800" b="0" i="0" u="none" strike="noStrike" baseline="0" dirty="0">
                <a:solidFill>
                  <a:srgbClr val="000000"/>
                </a:solidFill>
              </a:rPr>
              <a:t>under EPSDT guidelines. </a:t>
            </a:r>
            <a:endParaRPr lang="en-US" dirty="0"/>
          </a:p>
        </p:txBody>
      </p:sp>
    </p:spTree>
    <p:extLst>
      <p:ext uri="{BB962C8B-B14F-4D97-AF65-F5344CB8AC3E}">
        <p14:creationId xmlns:p14="http://schemas.microsoft.com/office/powerpoint/2010/main" val="1156878645"/>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B6F1E-173E-4C07-965A-E2D8066D7FBC}"/>
              </a:ext>
            </a:extLst>
          </p:cNvPr>
          <p:cNvSpPr>
            <a:spLocks noGrp="1"/>
          </p:cNvSpPr>
          <p:nvPr>
            <p:ph type="title"/>
          </p:nvPr>
        </p:nvSpPr>
        <p:spPr/>
        <p:txBody>
          <a:bodyPr>
            <a:normAutofit/>
          </a:bodyPr>
          <a:lstStyle/>
          <a:p>
            <a:r>
              <a:rPr lang="en-US" sz="2000" b="1" dirty="0"/>
              <a:t>Clinical Information needed by LIBERTY to Determine Medical Necessity</a:t>
            </a:r>
          </a:p>
        </p:txBody>
      </p:sp>
      <p:sp>
        <p:nvSpPr>
          <p:cNvPr id="3" name="Content Placeholder 2">
            <a:extLst>
              <a:ext uri="{FF2B5EF4-FFF2-40B4-BE49-F238E27FC236}">
                <a16:creationId xmlns:a16="http://schemas.microsoft.com/office/drawing/2014/main" id="{AFCA635D-33B3-4787-AA28-C089C760E98E}"/>
              </a:ext>
            </a:extLst>
          </p:cNvPr>
          <p:cNvSpPr>
            <a:spLocks noGrp="1"/>
          </p:cNvSpPr>
          <p:nvPr>
            <p:ph idx="1"/>
          </p:nvPr>
        </p:nvSpPr>
        <p:spPr/>
        <p:txBody>
          <a:bodyPr>
            <a:normAutofit/>
          </a:bodyPr>
          <a:lstStyle/>
          <a:p>
            <a:endParaRPr lang="en-US" sz="1800" dirty="0"/>
          </a:p>
          <a:p>
            <a:endParaRPr lang="en-US" sz="1800" dirty="0"/>
          </a:p>
          <a:p>
            <a:endParaRPr lang="en-US" sz="1800" dirty="0"/>
          </a:p>
          <a:p>
            <a:pPr marL="0" indent="0">
              <a:buNone/>
            </a:pPr>
            <a:endParaRPr lang="en-US" sz="1800" b="0" i="0" u="none" strike="noStrike" baseline="0" dirty="0">
              <a:solidFill>
                <a:srgbClr val="000000"/>
              </a:solidFill>
            </a:endParaRPr>
          </a:p>
          <a:p>
            <a:r>
              <a:rPr lang="en-US" sz="1800" b="0" i="0" u="none" strike="noStrike" baseline="0" dirty="0">
                <a:solidFill>
                  <a:srgbClr val="000000"/>
                </a:solidFill>
              </a:rPr>
              <a:t>Providers must consult the </a:t>
            </a:r>
            <a:r>
              <a:rPr lang="en-US" sz="1800" i="0" u="sng" strike="noStrike" baseline="0" dirty="0">
                <a:solidFill>
                  <a:srgbClr val="000000"/>
                </a:solidFill>
              </a:rPr>
              <a:t>Manual of Criteria</a:t>
            </a:r>
            <a:r>
              <a:rPr lang="en-US" sz="1800" b="0" i="0" u="none" strike="noStrike" baseline="0" dirty="0">
                <a:solidFill>
                  <a:srgbClr val="000000"/>
                </a:solidFill>
              </a:rPr>
              <a:t>, to identify the documentation and clinical information required for submittal to determine medical necessity under EPSDT guidelines. </a:t>
            </a:r>
            <a:endParaRPr lang="en-US" sz="1800" dirty="0"/>
          </a:p>
        </p:txBody>
      </p:sp>
    </p:spTree>
    <p:extLst>
      <p:ext uri="{BB962C8B-B14F-4D97-AF65-F5344CB8AC3E}">
        <p14:creationId xmlns:p14="http://schemas.microsoft.com/office/powerpoint/2010/main" val="1033537027"/>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80F8B-401C-4536-8A2B-25A946030479}"/>
              </a:ext>
            </a:extLst>
          </p:cNvPr>
          <p:cNvSpPr>
            <a:spLocks noGrp="1"/>
          </p:cNvSpPr>
          <p:nvPr>
            <p:ph type="title"/>
          </p:nvPr>
        </p:nvSpPr>
        <p:spPr/>
        <p:txBody>
          <a:bodyPr/>
          <a:lstStyle/>
          <a:p>
            <a:r>
              <a:rPr lang="en-US" b="1" dirty="0"/>
              <a:t>Additional Resources for the Provider:</a:t>
            </a:r>
            <a:br>
              <a:rPr lang="en-US" b="1" dirty="0"/>
            </a:br>
            <a:endParaRPr lang="en-US" b="1" dirty="0"/>
          </a:p>
        </p:txBody>
      </p:sp>
      <p:sp>
        <p:nvSpPr>
          <p:cNvPr id="3" name="Content Placeholder 2">
            <a:extLst>
              <a:ext uri="{FF2B5EF4-FFF2-40B4-BE49-F238E27FC236}">
                <a16:creationId xmlns:a16="http://schemas.microsoft.com/office/drawing/2014/main" id="{DB60361B-8575-4A30-B081-AD0146E3015C}"/>
              </a:ext>
            </a:extLst>
          </p:cNvPr>
          <p:cNvSpPr>
            <a:spLocks noGrp="1"/>
          </p:cNvSpPr>
          <p:nvPr>
            <p:ph idx="1"/>
          </p:nvPr>
        </p:nvSpPr>
        <p:spPr/>
        <p:txBody>
          <a:bodyPr/>
          <a:lstStyle/>
          <a:p>
            <a:r>
              <a:rPr lang="en-US" dirty="0"/>
              <a:t>PROVIDER CONTACT AND INFORMATION GUIDE </a:t>
            </a:r>
          </a:p>
          <a:p>
            <a:endParaRPr lang="en-US" dirty="0">
              <a:solidFill>
                <a:srgbClr val="FF0000"/>
              </a:solidFill>
            </a:endParaRPr>
          </a:p>
        </p:txBody>
      </p:sp>
      <p:pic>
        <p:nvPicPr>
          <p:cNvPr id="5" name="Picture 4">
            <a:extLst>
              <a:ext uri="{FF2B5EF4-FFF2-40B4-BE49-F238E27FC236}">
                <a16:creationId xmlns:a16="http://schemas.microsoft.com/office/drawing/2014/main" id="{7ABF0E4C-220F-4A98-BCA7-5F413F9B1AD9}"/>
              </a:ext>
            </a:extLst>
          </p:cNvPr>
          <p:cNvPicPr>
            <a:picLocks noChangeAspect="1"/>
          </p:cNvPicPr>
          <p:nvPr/>
        </p:nvPicPr>
        <p:blipFill>
          <a:blip r:embed="rId2"/>
          <a:stretch>
            <a:fillRect/>
          </a:stretch>
        </p:blipFill>
        <p:spPr>
          <a:xfrm>
            <a:off x="2311822" y="1880558"/>
            <a:ext cx="5991225" cy="4002657"/>
          </a:xfrm>
          <a:prstGeom prst="rect">
            <a:avLst/>
          </a:prstGeom>
        </p:spPr>
      </p:pic>
    </p:spTree>
    <p:extLst>
      <p:ext uri="{BB962C8B-B14F-4D97-AF65-F5344CB8AC3E}">
        <p14:creationId xmlns:p14="http://schemas.microsoft.com/office/powerpoint/2010/main" val="3881733597"/>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F3C5D-763F-45FD-A349-89150D5E8BC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8567D36-5567-4AEC-955C-599F5F4BB952}"/>
              </a:ext>
            </a:extLst>
          </p:cNvPr>
          <p:cNvSpPr>
            <a:spLocks noGrp="1"/>
          </p:cNvSpPr>
          <p:nvPr>
            <p:ph idx="1"/>
          </p:nvPr>
        </p:nvSpPr>
        <p:spPr/>
        <p:txBody>
          <a:bodyPr/>
          <a:lstStyle/>
          <a:p>
            <a:pPr algn="ctr"/>
            <a:endParaRPr lang="en-US" dirty="0"/>
          </a:p>
          <a:p>
            <a:pPr algn="ctr"/>
            <a:endParaRPr lang="en-US" dirty="0"/>
          </a:p>
          <a:p>
            <a:pPr algn="ctr"/>
            <a:endParaRPr lang="en-US" dirty="0"/>
          </a:p>
          <a:p>
            <a:pPr marL="0" indent="0" algn="ctr">
              <a:buNone/>
            </a:pPr>
            <a:r>
              <a:rPr lang="en-US" sz="8000" dirty="0">
                <a:solidFill>
                  <a:srgbClr val="780C3D"/>
                </a:solidFill>
                <a:latin typeface="Edwardian Script ITC" panose="030303020407070D0804" pitchFamily="66" charset="0"/>
              </a:rPr>
              <a:t>Thank you.</a:t>
            </a:r>
          </a:p>
        </p:txBody>
      </p:sp>
    </p:spTree>
    <p:extLst>
      <p:ext uri="{BB962C8B-B14F-4D97-AF65-F5344CB8AC3E}">
        <p14:creationId xmlns:p14="http://schemas.microsoft.com/office/powerpoint/2010/main" val="3655311312"/>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31F55-BF69-4EE3-9398-0F529AE2D089}"/>
              </a:ext>
            </a:extLst>
          </p:cNvPr>
          <p:cNvSpPr>
            <a:spLocks noGrp="1"/>
          </p:cNvSpPr>
          <p:nvPr>
            <p:ph type="title"/>
          </p:nvPr>
        </p:nvSpPr>
        <p:spPr/>
        <p:txBody>
          <a:bodyPr/>
          <a:lstStyle/>
          <a:p>
            <a:r>
              <a:rPr lang="en-US" b="1" dirty="0"/>
              <a:t>Learning Objectives:</a:t>
            </a:r>
          </a:p>
        </p:txBody>
      </p:sp>
      <p:sp>
        <p:nvSpPr>
          <p:cNvPr id="3" name="Content Placeholder 2">
            <a:extLst>
              <a:ext uri="{FF2B5EF4-FFF2-40B4-BE49-F238E27FC236}">
                <a16:creationId xmlns:a16="http://schemas.microsoft.com/office/drawing/2014/main" id="{F476078B-A5C5-41ED-A54B-84A8A6B03E8A}"/>
              </a:ext>
            </a:extLst>
          </p:cNvPr>
          <p:cNvSpPr>
            <a:spLocks noGrp="1"/>
          </p:cNvSpPr>
          <p:nvPr>
            <p:ph idx="1"/>
          </p:nvPr>
        </p:nvSpPr>
        <p:spPr/>
        <p:txBody>
          <a:bodyPr/>
          <a:lstStyle/>
          <a:p>
            <a:r>
              <a:rPr lang="en-US" sz="1800" b="0" i="0" u="none" strike="noStrike" baseline="0" dirty="0">
                <a:solidFill>
                  <a:srgbClr val="000000"/>
                </a:solidFill>
                <a:latin typeface="Century Gothic" panose="020B0502020202020204" pitchFamily="34" charset="0"/>
              </a:rPr>
              <a:t>By the end of this training, you will be able to:</a:t>
            </a:r>
          </a:p>
          <a:p>
            <a:r>
              <a:rPr lang="en-US" sz="1800" b="0" i="0" u="none" strike="noStrike" baseline="0" dirty="0">
                <a:solidFill>
                  <a:srgbClr val="000000"/>
                </a:solidFill>
                <a:latin typeface="Century Gothic" panose="020B0502020202020204" pitchFamily="34" charset="0"/>
              </a:rPr>
              <a:t>Understand what EPSDT means and who it applies to.  </a:t>
            </a:r>
          </a:p>
          <a:p>
            <a:r>
              <a:rPr lang="en-US" sz="1800" b="0" i="0" u="none" strike="noStrike" baseline="0" dirty="0">
                <a:solidFill>
                  <a:srgbClr val="000000"/>
                </a:solidFill>
                <a:latin typeface="Century Gothic" panose="020B0502020202020204" pitchFamily="34" charset="0"/>
              </a:rPr>
              <a:t>Understand EPSDT requirements</a:t>
            </a:r>
          </a:p>
          <a:p>
            <a:r>
              <a:rPr lang="en-US" sz="1800" b="0" dirty="0">
                <a:solidFill>
                  <a:srgbClr val="000000"/>
                </a:solidFill>
              </a:rPr>
              <a:t>Advise providers on how to use E.P.S.D.T benefits to help eligible members access needed care irrespective of coverage in the program</a:t>
            </a:r>
            <a:endParaRPr lang="en-US" sz="1800" b="0" i="0" u="none" strike="noStrike" baseline="0" dirty="0">
              <a:solidFill>
                <a:srgbClr val="000000"/>
              </a:solidFill>
            </a:endParaRPr>
          </a:p>
          <a:p>
            <a:endParaRPr lang="en-US" dirty="0"/>
          </a:p>
        </p:txBody>
      </p:sp>
    </p:spTree>
    <p:extLst>
      <p:ext uri="{BB962C8B-B14F-4D97-AF65-F5344CB8AC3E}">
        <p14:creationId xmlns:p14="http://schemas.microsoft.com/office/powerpoint/2010/main" val="5680441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D0A9E-C669-44B4-AC6D-B1F2506AA3E6}"/>
              </a:ext>
            </a:extLst>
          </p:cNvPr>
          <p:cNvSpPr>
            <a:spLocks noGrp="1"/>
          </p:cNvSpPr>
          <p:nvPr>
            <p:ph type="title"/>
          </p:nvPr>
        </p:nvSpPr>
        <p:spPr/>
        <p:txBody>
          <a:bodyPr/>
          <a:lstStyle/>
          <a:p>
            <a:r>
              <a:rPr lang="en-US" dirty="0"/>
              <a:t>Contents:</a:t>
            </a:r>
          </a:p>
        </p:txBody>
      </p:sp>
      <p:sp>
        <p:nvSpPr>
          <p:cNvPr id="3" name="Content Placeholder 2">
            <a:extLst>
              <a:ext uri="{FF2B5EF4-FFF2-40B4-BE49-F238E27FC236}">
                <a16:creationId xmlns:a16="http://schemas.microsoft.com/office/drawing/2014/main" id="{299517EE-6C96-4E01-960D-965A5AF3EB71}"/>
              </a:ext>
            </a:extLst>
          </p:cNvPr>
          <p:cNvSpPr>
            <a:spLocks noGrp="1"/>
          </p:cNvSpPr>
          <p:nvPr>
            <p:ph idx="1"/>
          </p:nvPr>
        </p:nvSpPr>
        <p:spPr/>
        <p:txBody>
          <a:bodyPr>
            <a:normAutofit/>
          </a:bodyPr>
          <a:lstStyle/>
          <a:p>
            <a:r>
              <a:rPr lang="en-US" sz="2000" b="0" dirty="0"/>
              <a:t>What is E.P.S.D.T.?</a:t>
            </a:r>
          </a:p>
          <a:p>
            <a:r>
              <a:rPr lang="en-US" sz="2000" b="0" dirty="0"/>
              <a:t>What dental services qualify under E.P.S.D.T?</a:t>
            </a:r>
          </a:p>
          <a:p>
            <a:r>
              <a:rPr lang="en-US" sz="2000" b="0" dirty="0"/>
              <a:t>What is the Medically Necessity standard under E.P.S.D.T?</a:t>
            </a:r>
          </a:p>
          <a:p>
            <a:r>
              <a:rPr lang="en-US" sz="2000" b="0" dirty="0"/>
              <a:t>When is a Treatment Authorization Request (TAR) required under E.P.S.D.T.?</a:t>
            </a:r>
          </a:p>
          <a:p>
            <a:r>
              <a:rPr lang="en-US" sz="2000" b="0" dirty="0"/>
              <a:t>What happens when a procedure was rendered, and TAR was not submitted?</a:t>
            </a:r>
          </a:p>
          <a:p>
            <a:r>
              <a:rPr lang="en-US" sz="2000" b="0" dirty="0"/>
              <a:t>What can a Provider tell their patients about E.P.S.D.T?</a:t>
            </a:r>
          </a:p>
          <a:p>
            <a:r>
              <a:rPr lang="en-US" sz="2000" b="0" dirty="0"/>
              <a:t>Are dental services to resolve medical conditions covered under E.P.S.D.T?</a:t>
            </a:r>
          </a:p>
          <a:p>
            <a:r>
              <a:rPr lang="en-US" sz="2000" b="0" dirty="0"/>
              <a:t>Are Orthodontic services covered under E.P.S.D.T.?</a:t>
            </a:r>
          </a:p>
          <a:p>
            <a:r>
              <a:rPr lang="en-US" sz="2000" b="0" dirty="0"/>
              <a:t>What kind of information does the Plan need to determine medical necessity?</a:t>
            </a:r>
          </a:p>
          <a:p>
            <a:r>
              <a:rPr lang="en-US" sz="2000" b="0" dirty="0"/>
              <a:t>Where can we obtain the most current information for E.P.S.D.T. requirements under Medi-Cal Dental?</a:t>
            </a:r>
          </a:p>
          <a:p>
            <a:endParaRPr lang="en-US" dirty="0"/>
          </a:p>
        </p:txBody>
      </p:sp>
    </p:spTree>
    <p:extLst>
      <p:ext uri="{BB962C8B-B14F-4D97-AF65-F5344CB8AC3E}">
        <p14:creationId xmlns:p14="http://schemas.microsoft.com/office/powerpoint/2010/main" val="2758543934"/>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B077B-84BC-427A-81C7-207ADDDA8EBD}"/>
              </a:ext>
            </a:extLst>
          </p:cNvPr>
          <p:cNvSpPr>
            <a:spLocks noGrp="1"/>
          </p:cNvSpPr>
          <p:nvPr>
            <p:ph type="title"/>
          </p:nvPr>
        </p:nvSpPr>
        <p:spPr/>
        <p:txBody>
          <a:bodyPr/>
          <a:lstStyle/>
          <a:p>
            <a:r>
              <a:rPr lang="en-US" dirty="0"/>
              <a:t>What is E.P.S.D.T.</a:t>
            </a:r>
          </a:p>
        </p:txBody>
      </p:sp>
      <p:sp>
        <p:nvSpPr>
          <p:cNvPr id="3" name="Content Placeholder 2">
            <a:extLst>
              <a:ext uri="{FF2B5EF4-FFF2-40B4-BE49-F238E27FC236}">
                <a16:creationId xmlns:a16="http://schemas.microsoft.com/office/drawing/2014/main" id="{FD4C0896-E2A0-4743-A6CF-C00B461EA968}"/>
              </a:ext>
            </a:extLst>
          </p:cNvPr>
          <p:cNvSpPr>
            <a:spLocks noGrp="1"/>
          </p:cNvSpPr>
          <p:nvPr>
            <p:ph idx="1"/>
          </p:nvPr>
        </p:nvSpPr>
        <p:spPr/>
        <p:txBody>
          <a:bodyPr/>
          <a:lstStyle/>
          <a:p>
            <a:pPr marL="0" indent="0">
              <a:buNone/>
            </a:pPr>
            <a:r>
              <a:rPr lang="en-US" dirty="0"/>
              <a:t>E.P.S.D.T. = E</a:t>
            </a:r>
            <a:r>
              <a:rPr lang="en-US" b="0" dirty="0"/>
              <a:t>arly</a:t>
            </a:r>
            <a:r>
              <a:rPr lang="en-US" dirty="0"/>
              <a:t> </a:t>
            </a:r>
          </a:p>
          <a:p>
            <a:pPr marL="0" indent="0">
              <a:buNone/>
            </a:pPr>
            <a:r>
              <a:rPr lang="en-US" dirty="0"/>
              <a:t>		 P</a:t>
            </a:r>
            <a:r>
              <a:rPr lang="en-US" b="0" dirty="0"/>
              <a:t>eriodic</a:t>
            </a:r>
            <a:endParaRPr lang="en-US" dirty="0"/>
          </a:p>
          <a:p>
            <a:pPr marL="0" indent="0">
              <a:buNone/>
            </a:pPr>
            <a:r>
              <a:rPr lang="en-US" dirty="0"/>
              <a:t>		 S</a:t>
            </a:r>
            <a:r>
              <a:rPr lang="en-US" b="0" dirty="0"/>
              <a:t>creening</a:t>
            </a:r>
            <a:r>
              <a:rPr lang="en-US" dirty="0"/>
              <a:t>, </a:t>
            </a:r>
          </a:p>
          <a:p>
            <a:pPr marL="0" indent="0">
              <a:buNone/>
            </a:pPr>
            <a:r>
              <a:rPr lang="en-US" dirty="0"/>
              <a:t>		 D</a:t>
            </a:r>
            <a:r>
              <a:rPr lang="en-US" b="0" dirty="0"/>
              <a:t>iagnostic</a:t>
            </a:r>
            <a:r>
              <a:rPr lang="en-US" dirty="0"/>
              <a:t> </a:t>
            </a:r>
            <a:r>
              <a:rPr lang="en-US" b="0" dirty="0"/>
              <a:t>and</a:t>
            </a:r>
            <a:r>
              <a:rPr lang="en-US" dirty="0"/>
              <a:t> </a:t>
            </a:r>
          </a:p>
          <a:p>
            <a:pPr marL="0" indent="0">
              <a:buNone/>
            </a:pPr>
            <a:r>
              <a:rPr lang="en-US" dirty="0"/>
              <a:t>		 T</a:t>
            </a:r>
            <a:r>
              <a:rPr lang="en-US" b="0" dirty="0"/>
              <a:t>reatment Services</a:t>
            </a:r>
          </a:p>
          <a:p>
            <a:pPr marL="0" indent="0">
              <a:buNone/>
            </a:pPr>
            <a:endParaRPr lang="en-US" sz="1800" b="0" i="0" u="none" strike="noStrike" baseline="0" dirty="0">
              <a:solidFill>
                <a:srgbClr val="000000"/>
              </a:solidFill>
              <a:latin typeface="Calibri" panose="020F0502020204030204" pitchFamily="34" charset="0"/>
            </a:endParaRPr>
          </a:p>
          <a:p>
            <a:pPr marL="0" indent="0">
              <a:buNone/>
            </a:pPr>
            <a:r>
              <a:rPr lang="en-US" sz="1800" b="0" i="0" u="none" strike="noStrike" baseline="0" dirty="0">
                <a:solidFill>
                  <a:srgbClr val="000000"/>
                </a:solidFill>
                <a:latin typeface="Calibri" panose="020F0502020204030204" pitchFamily="34" charset="0"/>
              </a:rPr>
              <a:t>The EPSDT benefit allows Medi-Cal enrolled children and youth under age 21 to get preventive (screening) dental services and to get diagnostic and treatment services that are medically necessary to correct or ameliorate health conditions found during screening.</a:t>
            </a:r>
            <a:endParaRPr lang="en-US" b="0" dirty="0"/>
          </a:p>
        </p:txBody>
      </p:sp>
    </p:spTree>
    <p:extLst>
      <p:ext uri="{BB962C8B-B14F-4D97-AF65-F5344CB8AC3E}">
        <p14:creationId xmlns:p14="http://schemas.microsoft.com/office/powerpoint/2010/main" val="771764119"/>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0DCC7-F2BC-4D72-85B7-9CBF422001A5}"/>
              </a:ext>
            </a:extLst>
          </p:cNvPr>
          <p:cNvSpPr>
            <a:spLocks noGrp="1"/>
          </p:cNvSpPr>
          <p:nvPr>
            <p:ph type="title"/>
          </p:nvPr>
        </p:nvSpPr>
        <p:spPr/>
        <p:txBody>
          <a:bodyPr/>
          <a:lstStyle/>
          <a:p>
            <a:r>
              <a:rPr lang="en-US" dirty="0"/>
              <a:t>Requirement under Law:</a:t>
            </a:r>
          </a:p>
        </p:txBody>
      </p:sp>
      <p:sp>
        <p:nvSpPr>
          <p:cNvPr id="3" name="Content Placeholder 2">
            <a:extLst>
              <a:ext uri="{FF2B5EF4-FFF2-40B4-BE49-F238E27FC236}">
                <a16:creationId xmlns:a16="http://schemas.microsoft.com/office/drawing/2014/main" id="{745B70CD-DA73-4A40-8A17-537EC28C9AF1}"/>
              </a:ext>
            </a:extLst>
          </p:cNvPr>
          <p:cNvSpPr>
            <a:spLocks noGrp="1"/>
          </p:cNvSpPr>
          <p:nvPr>
            <p:ph idx="1"/>
          </p:nvPr>
        </p:nvSpPr>
        <p:spPr/>
        <p:txBody>
          <a:bodyPr/>
          <a:lstStyle/>
          <a:p>
            <a:r>
              <a:rPr lang="en-US" sz="1800" b="0" i="0" u="none" strike="noStrike" baseline="0" dirty="0">
                <a:solidFill>
                  <a:srgbClr val="000000"/>
                </a:solidFill>
              </a:rPr>
              <a:t>requirements in Section 1905(r) of the Social Security Act and Title 42 Code of Federal Regulations Section 441.50 et seq, and specifically CFR 441.56(b)(1)(vi), </a:t>
            </a:r>
          </a:p>
          <a:p>
            <a:r>
              <a:rPr lang="en-US" sz="1800" b="0" i="0" u="none" strike="noStrike" baseline="0" dirty="0">
                <a:solidFill>
                  <a:srgbClr val="000000"/>
                </a:solidFill>
              </a:rPr>
              <a:t>the Department of Health Care Services (DHCS) is responsible for providing full-scope Medi-Cal members under the age of 21 with a comprehensive, high-quality array of preventive (such as screening), diagnostic, and treatment services under EPSDT. </a:t>
            </a:r>
          </a:p>
          <a:p>
            <a:r>
              <a:rPr lang="en-US" sz="1800" b="0" i="0" u="none" strike="noStrike" baseline="0" dirty="0">
                <a:solidFill>
                  <a:srgbClr val="000000"/>
                </a:solidFill>
              </a:rPr>
              <a:t>Further, consistent with state and federal law and regulations for EPSDT, the Medi-Cal Dental Program covers all services that are medically necessary under EPSDT, including those to </a:t>
            </a:r>
            <a:r>
              <a:rPr lang="en-US" sz="1800" i="0" u="none" strike="noStrike" baseline="0" dirty="0">
                <a:solidFill>
                  <a:srgbClr val="000000"/>
                </a:solidFill>
              </a:rPr>
              <a:t>“correct or ameliorate” </a:t>
            </a:r>
            <a:r>
              <a:rPr lang="en-US" sz="1800" b="0" i="0" u="none" strike="noStrike" baseline="0" dirty="0">
                <a:solidFill>
                  <a:srgbClr val="000000"/>
                </a:solidFill>
              </a:rPr>
              <a:t>defects and physical and mental illness or conditions. </a:t>
            </a:r>
          </a:p>
          <a:p>
            <a:r>
              <a:rPr lang="en-US" sz="1800" b="0" i="0" u="none" strike="noStrike" baseline="0" dirty="0">
                <a:solidFill>
                  <a:srgbClr val="000000"/>
                </a:solidFill>
              </a:rPr>
              <a:t>These services are without cost for the member.</a:t>
            </a:r>
            <a:endParaRPr lang="en-US" dirty="0"/>
          </a:p>
        </p:txBody>
      </p:sp>
    </p:spTree>
    <p:extLst>
      <p:ext uri="{BB962C8B-B14F-4D97-AF65-F5344CB8AC3E}">
        <p14:creationId xmlns:p14="http://schemas.microsoft.com/office/powerpoint/2010/main" val="2235028267"/>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E0530-A518-494C-AF2C-28E369F124E6}"/>
              </a:ext>
            </a:extLst>
          </p:cNvPr>
          <p:cNvSpPr>
            <a:spLocks noGrp="1"/>
          </p:cNvSpPr>
          <p:nvPr>
            <p:ph type="title"/>
          </p:nvPr>
        </p:nvSpPr>
        <p:spPr/>
        <p:txBody>
          <a:bodyPr>
            <a:normAutofit/>
          </a:bodyPr>
          <a:lstStyle/>
          <a:p>
            <a:r>
              <a:rPr lang="en-US" sz="2800" b="0" dirty="0"/>
              <a:t>Medically Necessity standard under E.P.S.D.T.</a:t>
            </a:r>
            <a:br>
              <a:rPr lang="en-US" sz="2800" b="0" dirty="0"/>
            </a:br>
            <a:endParaRPr lang="en-US" dirty="0"/>
          </a:p>
        </p:txBody>
      </p:sp>
      <p:sp>
        <p:nvSpPr>
          <p:cNvPr id="3" name="Content Placeholder 2">
            <a:extLst>
              <a:ext uri="{FF2B5EF4-FFF2-40B4-BE49-F238E27FC236}">
                <a16:creationId xmlns:a16="http://schemas.microsoft.com/office/drawing/2014/main" id="{C7C148E5-50FA-4BF8-B3BF-1FC4436852EF}"/>
              </a:ext>
            </a:extLst>
          </p:cNvPr>
          <p:cNvSpPr>
            <a:spLocks noGrp="1"/>
          </p:cNvSpPr>
          <p:nvPr>
            <p:ph idx="1"/>
          </p:nvPr>
        </p:nvSpPr>
        <p:spPr/>
        <p:txBody>
          <a:bodyPr>
            <a:normAutofit fontScale="85000" lnSpcReduction="10000"/>
          </a:bodyPr>
          <a:lstStyle/>
          <a:p>
            <a:r>
              <a:rPr lang="en-US" sz="1800" b="0" i="0" u="none" strike="noStrike" baseline="0" dirty="0">
                <a:solidFill>
                  <a:srgbClr val="000000"/>
                </a:solidFill>
              </a:rPr>
              <a:t>EPSDT benefit entitles enrollees under the age of 21 to any treatment or procedure that fits within any of the categories of Medicaid-covered services listed in the SSA, Section 1905(a), regardless of whether or not the service is covered under the Medi-Cal State Plan or is listed in the Manual of Criteria, if that treatment or service is necessary to “correct or ameliorate” defects and physical and mental illnesses or conditions, meaning that the service is medically necessary under EPSDT. </a:t>
            </a:r>
          </a:p>
          <a:p>
            <a:r>
              <a:rPr lang="en-US" sz="1800" b="0" i="0" u="none" strike="noStrike" baseline="0" dirty="0">
                <a:solidFill>
                  <a:srgbClr val="000000"/>
                </a:solidFill>
              </a:rPr>
              <a:t>Effective January 1, 2019, Welfare and Institutions Code section 14059.5 distinguishes the definition of medical necessity for individuals 21 and older compared with the definition for those under 21. For individuals younger than 21 years of age, services are determined to be medically necessary when needed to correct or ameliorate defects and physical and mental illnesses or conditions.</a:t>
            </a:r>
          </a:p>
          <a:p>
            <a:r>
              <a:rPr lang="en-US" sz="1800" b="0" i="0" u="none" strike="noStrike" baseline="0" dirty="0">
                <a:solidFill>
                  <a:srgbClr val="000000"/>
                </a:solidFill>
              </a:rPr>
              <a:t>A service need not cure a condition in order to be covered under EPSDT. Services that maintain or improve the child’s current health condition are also covered in EPSDT because they “ameliorate” a condition.</a:t>
            </a:r>
            <a:r>
              <a:rPr lang="en-US" sz="1800" b="0" i="0" u="none" strike="noStrike" baseline="0" dirty="0">
                <a:solidFill>
                  <a:srgbClr val="000000"/>
                </a:solidFill>
                <a:latin typeface="Calibri" panose="020F0502020204030204" pitchFamily="34" charset="0"/>
              </a:rPr>
              <a:t> </a:t>
            </a:r>
            <a:r>
              <a:rPr lang="en-US" sz="1400" b="0" i="1" u="none" strike="noStrike" baseline="0" dirty="0">
                <a:solidFill>
                  <a:srgbClr val="000000"/>
                </a:solidFill>
                <a:latin typeface="Calibri" panose="020F0502020204030204" pitchFamily="34" charset="0"/>
              </a:rPr>
              <a:t>Maintenance services are defined as services that sustain or support rather than those that cure or improve health problems. Services are covered when they prevent a condition from worsening or prevent development of additional health problems. The common definition of “ameliorate” is to “make more tolerable.” </a:t>
            </a:r>
          </a:p>
          <a:p>
            <a:r>
              <a:rPr lang="en-US" sz="1700" b="0" dirty="0">
                <a:solidFill>
                  <a:schemeClr val="accent2">
                    <a:lumMod val="75000"/>
                  </a:schemeClr>
                </a:solidFill>
              </a:rPr>
              <a:t>Medi-Cal members under age 21 may require dental services that are not part of the current Medi-Cal Dental Program scope of benefits. Conversely, the dental service may be part of the Medi-Cal Dental Program scope of benefits for adult members but not for members under the age of 21, or the dental provider may want to provide the service at a frequency or periodicity greater than currently allowed by the Medi-Cal Dental Program. In these cases, the child member may still be eligible for these services based upon submitted documentation that demonstrates the medical necessity to correct or ameliorate the child’s condition.</a:t>
            </a:r>
          </a:p>
        </p:txBody>
      </p:sp>
    </p:spTree>
    <p:extLst>
      <p:ext uri="{BB962C8B-B14F-4D97-AF65-F5344CB8AC3E}">
        <p14:creationId xmlns:p14="http://schemas.microsoft.com/office/powerpoint/2010/main" val="3615347703"/>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A8C1C-A27F-4EF6-A138-DE70ACEB4EFB}"/>
              </a:ext>
            </a:extLst>
          </p:cNvPr>
          <p:cNvSpPr>
            <a:spLocks noGrp="1"/>
          </p:cNvSpPr>
          <p:nvPr>
            <p:ph type="title"/>
          </p:nvPr>
        </p:nvSpPr>
        <p:spPr/>
        <p:txBody>
          <a:bodyPr>
            <a:normAutofit/>
          </a:bodyPr>
          <a:lstStyle/>
          <a:p>
            <a:r>
              <a:rPr lang="en-US" sz="2200" b="1" dirty="0"/>
              <a:t>Treatment Authorization Request (TAR) required under E.P.S.D.T.</a:t>
            </a:r>
            <a:br>
              <a:rPr lang="en-US" sz="2800" b="0" dirty="0"/>
            </a:br>
            <a:endParaRPr lang="en-US" dirty="0"/>
          </a:p>
        </p:txBody>
      </p:sp>
      <p:sp>
        <p:nvSpPr>
          <p:cNvPr id="3" name="Content Placeholder 2">
            <a:extLst>
              <a:ext uri="{FF2B5EF4-FFF2-40B4-BE49-F238E27FC236}">
                <a16:creationId xmlns:a16="http://schemas.microsoft.com/office/drawing/2014/main" id="{2F1110BC-A902-471B-A64E-E4937EBB70D7}"/>
              </a:ext>
            </a:extLst>
          </p:cNvPr>
          <p:cNvSpPr>
            <a:spLocks noGrp="1"/>
          </p:cNvSpPr>
          <p:nvPr>
            <p:ph idx="1"/>
          </p:nvPr>
        </p:nvSpPr>
        <p:spPr/>
        <p:txBody>
          <a:bodyPr/>
          <a:lstStyle/>
          <a:p>
            <a:r>
              <a:rPr lang="en-US" sz="1800" b="0" i="0" u="none" strike="noStrike" baseline="0" dirty="0">
                <a:solidFill>
                  <a:srgbClr val="000000"/>
                </a:solidFill>
              </a:rPr>
              <a:t>Providers </a:t>
            </a:r>
            <a:r>
              <a:rPr lang="en-US" sz="1800" i="0" u="none" strike="noStrike" baseline="0" dirty="0">
                <a:solidFill>
                  <a:srgbClr val="000000"/>
                </a:solidFill>
              </a:rPr>
              <a:t>must submit a TAR </a:t>
            </a:r>
            <a:r>
              <a:rPr lang="en-US" sz="1800" b="0" i="0" u="none" strike="noStrike" baseline="0" dirty="0">
                <a:solidFill>
                  <a:srgbClr val="000000"/>
                </a:solidFill>
              </a:rPr>
              <a:t>when a member under the age 21 needs an EPSDT medically necessary service, if it would not be covered by the Medi-Cal Dental program. </a:t>
            </a:r>
            <a:endParaRPr lang="en-US" sz="1800" b="0" dirty="0">
              <a:solidFill>
                <a:srgbClr val="000000"/>
              </a:solidFill>
            </a:endParaRPr>
          </a:p>
          <a:p>
            <a:pPr marL="0" indent="0">
              <a:buNone/>
            </a:pPr>
            <a:r>
              <a:rPr lang="en-US" sz="1800" i="0" u="none" strike="noStrike" baseline="0" dirty="0">
                <a:solidFill>
                  <a:srgbClr val="000000"/>
                </a:solidFill>
              </a:rPr>
              <a:t>1. To perform a dental procedure that is not listed in the Manual of Criteria: </a:t>
            </a:r>
          </a:p>
          <a:p>
            <a:pPr algn="l"/>
            <a:r>
              <a:rPr lang="en-US" sz="1800" b="0" dirty="0">
                <a:solidFill>
                  <a:srgbClr val="000000"/>
                </a:solidFill>
                <a:latin typeface="Calibri" panose="020F0502020204030204" pitchFamily="34" charset="0"/>
              </a:rPr>
              <a:t>	</a:t>
            </a:r>
            <a:r>
              <a:rPr lang="en-US" sz="1600" b="0" i="0" u="none" strike="noStrike" baseline="0" dirty="0">
                <a:solidFill>
                  <a:srgbClr val="000000"/>
                </a:solidFill>
              </a:rPr>
              <a:t>Providers should use the appropriate Current Dental Terminology (CDT) procedure code. Providers should not limit their comments to Field 34 of the TAR/Claim form but submit all documents that are needed to describe and support the medical necessity for the requested service(s). </a:t>
            </a:r>
          </a:p>
          <a:p>
            <a:pPr lvl="1"/>
            <a:endParaRPr lang="en-US" sz="1800" dirty="0">
              <a:solidFill>
                <a:srgbClr val="000000"/>
              </a:solidFill>
              <a:latin typeface="Calibri" panose="020F0502020204030204" pitchFamily="34" charset="0"/>
            </a:endParaRPr>
          </a:p>
          <a:p>
            <a:pPr marL="457200" lvl="1" indent="0" algn="ctr">
              <a:buNone/>
            </a:pPr>
            <a:r>
              <a:rPr lang="en-US" sz="1600" b="1" i="1" u="none" strike="noStrike" baseline="0" dirty="0">
                <a:solidFill>
                  <a:schemeClr val="accent2">
                    <a:lumMod val="75000"/>
                  </a:schemeClr>
                </a:solidFill>
              </a:rPr>
              <a:t>E.g.: </a:t>
            </a:r>
            <a:r>
              <a:rPr lang="en-US" sz="1600" b="0" i="1" u="none" strike="noStrike" baseline="0" dirty="0">
                <a:solidFill>
                  <a:schemeClr val="accent2">
                    <a:lumMod val="75000"/>
                  </a:schemeClr>
                </a:solidFill>
              </a:rPr>
              <a:t>Alicia M. (age 12) has fractured an anterior tooth in an accident. Although only three surfaces were involved in the traumatic destruction, the extent is such that a bonded restoration will not be retentive. With adequate documentation (in this case, intraoral photographs of the fractured tooth) and narrative explanation by the dentist, a prefabricated or laboratory-processed crown may be authorized as an EPSDT service. </a:t>
            </a:r>
          </a:p>
          <a:p>
            <a:pPr marL="0" indent="0">
              <a:buNone/>
            </a:pPr>
            <a:endParaRPr lang="en-US" sz="1800" b="0" i="0" u="none" strike="noStrike" baseline="0" dirty="0">
              <a:solidFill>
                <a:srgbClr val="000000"/>
              </a:solidFill>
              <a:latin typeface="Calibri" panose="020F0502020204030204" pitchFamily="34" charset="0"/>
            </a:endParaRPr>
          </a:p>
          <a:p>
            <a:pPr lvl="1"/>
            <a:endParaRPr lang="en-US" dirty="0"/>
          </a:p>
        </p:txBody>
      </p:sp>
    </p:spTree>
    <p:extLst>
      <p:ext uri="{BB962C8B-B14F-4D97-AF65-F5344CB8AC3E}">
        <p14:creationId xmlns:p14="http://schemas.microsoft.com/office/powerpoint/2010/main" val="3337957489"/>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DA9D4-6420-4C09-B53F-1618582BB75D}"/>
              </a:ext>
            </a:extLst>
          </p:cNvPr>
          <p:cNvSpPr>
            <a:spLocks noGrp="1"/>
          </p:cNvSpPr>
          <p:nvPr>
            <p:ph type="title"/>
          </p:nvPr>
        </p:nvSpPr>
        <p:spPr/>
        <p:txBody>
          <a:bodyPr/>
          <a:lstStyle/>
          <a:p>
            <a:r>
              <a:rPr kumimoji="0" 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entury Gothic" panose="020B0502020202020204" pitchFamily="34" charset="0"/>
                <a:ea typeface="+mj-ea"/>
                <a:cs typeface="+mj-cs"/>
              </a:rPr>
              <a:t>Treatment Authorization Request (TAR) required under E.P.S.D.T.</a:t>
            </a:r>
            <a:br>
              <a:rPr kumimoji="0" 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entury Gothic" panose="020B0502020202020204" pitchFamily="34" charset="0"/>
                <a:ea typeface="+mj-ea"/>
                <a:cs typeface="+mj-cs"/>
              </a:rPr>
            </a:br>
            <a:r>
              <a:rPr kumimoji="0" 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entury Gothic" panose="020B0502020202020204" pitchFamily="34" charset="0"/>
                <a:ea typeface="+mj-ea"/>
                <a:cs typeface="+mj-cs"/>
              </a:rPr>
              <a:t>                                                                                   </a:t>
            </a:r>
            <a:r>
              <a:rPr kumimoji="0" lang="en-US" sz="2200" i="1"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entury Gothic" panose="020B0502020202020204" pitchFamily="34" charset="0"/>
                <a:ea typeface="+mj-ea"/>
                <a:cs typeface="+mj-cs"/>
              </a:rPr>
              <a:t>Continued…</a:t>
            </a:r>
            <a:endParaRPr lang="en-US" dirty="0"/>
          </a:p>
        </p:txBody>
      </p:sp>
      <p:sp>
        <p:nvSpPr>
          <p:cNvPr id="3" name="Content Placeholder 2">
            <a:extLst>
              <a:ext uri="{FF2B5EF4-FFF2-40B4-BE49-F238E27FC236}">
                <a16:creationId xmlns:a16="http://schemas.microsoft.com/office/drawing/2014/main" id="{FC009415-A242-438D-B132-2A83BB66436F}"/>
              </a:ext>
            </a:extLst>
          </p:cNvPr>
          <p:cNvSpPr>
            <a:spLocks noGrp="1"/>
          </p:cNvSpPr>
          <p:nvPr>
            <p:ph idx="1"/>
          </p:nvPr>
        </p:nvSpPr>
        <p:spPr/>
        <p:txBody>
          <a:bodyPr/>
          <a:lstStyle/>
          <a:p>
            <a:pPr algn="l"/>
            <a:endParaRPr lang="en-US" sz="1800" b="0" i="0" u="none" strike="noStrike" baseline="0" dirty="0">
              <a:solidFill>
                <a:srgbClr val="000000"/>
              </a:solidFill>
              <a:latin typeface="Calibri" panose="020F0502020204030204" pitchFamily="34" charset="0"/>
            </a:endParaRPr>
          </a:p>
          <a:p>
            <a:pPr marL="0" indent="0">
              <a:buNone/>
            </a:pPr>
            <a:r>
              <a:rPr lang="en-US" sz="1800" i="0" u="none" strike="noStrike" baseline="0" dirty="0">
                <a:solidFill>
                  <a:srgbClr val="000000"/>
                </a:solidFill>
              </a:rPr>
              <a:t>2. To perform a dental procedure that is listed in the Manual of Criteria when the member under the age of 21 does not meet the published criteria: </a:t>
            </a:r>
          </a:p>
          <a:p>
            <a:pPr algn="l"/>
            <a:endParaRPr lang="en-US" sz="1800" b="0" i="0" u="none" strike="noStrike" baseline="0" dirty="0">
              <a:solidFill>
                <a:srgbClr val="000000"/>
              </a:solidFill>
              <a:latin typeface="Calibri" panose="020F0502020204030204" pitchFamily="34" charset="0"/>
            </a:endParaRPr>
          </a:p>
          <a:p>
            <a:pPr lvl="1" algn="ctr"/>
            <a:r>
              <a:rPr lang="en-US" sz="1600" b="0" i="0" u="none" strike="noStrike" baseline="0" dirty="0">
                <a:solidFill>
                  <a:srgbClr val="000000"/>
                </a:solidFill>
              </a:rPr>
              <a:t>Providers should fully document the medical necessity to demonstrate it will correct or ameliorate the member’s condition. </a:t>
            </a:r>
          </a:p>
          <a:p>
            <a:pPr lvl="1" algn="ctr"/>
            <a:endParaRPr lang="en-US" sz="1600" b="1" i="1" u="none" strike="noStrike" baseline="0" dirty="0">
              <a:solidFill>
                <a:schemeClr val="accent2">
                  <a:lumMod val="75000"/>
                </a:schemeClr>
              </a:solidFill>
            </a:endParaRPr>
          </a:p>
          <a:p>
            <a:pPr lvl="1" algn="ctr"/>
            <a:r>
              <a:rPr lang="en-US" sz="1600" b="1" i="1" u="none" strike="noStrike" baseline="0" dirty="0">
                <a:solidFill>
                  <a:schemeClr val="accent2">
                    <a:lumMod val="75000"/>
                  </a:schemeClr>
                </a:solidFill>
              </a:rPr>
              <a:t>Example 1</a:t>
            </a:r>
            <a:r>
              <a:rPr lang="en-US" sz="1600" b="0" i="1" u="none" strike="noStrike" baseline="0" dirty="0">
                <a:solidFill>
                  <a:schemeClr val="accent2">
                    <a:lumMod val="75000"/>
                  </a:schemeClr>
                </a:solidFill>
              </a:rPr>
              <a:t>: John S. (age 17) has a craniofacial anomaly with multiple edentulous areas. The edentulous areas cannot be adequately restored using conventional prosthetics – an implant-retained fixed prosthesis may be authorized as an EPSDT Service. </a:t>
            </a:r>
          </a:p>
          <a:p>
            <a:pPr lvl="1" algn="ctr"/>
            <a:endParaRPr lang="en-US" sz="1600" i="1" dirty="0">
              <a:solidFill>
                <a:schemeClr val="accent2">
                  <a:lumMod val="75000"/>
                </a:schemeClr>
              </a:solidFill>
            </a:endParaRPr>
          </a:p>
          <a:p>
            <a:pPr lvl="1" algn="ctr"/>
            <a:r>
              <a:rPr lang="en-US" sz="1600" b="1" i="1" u="none" strike="noStrike" baseline="0" dirty="0">
                <a:solidFill>
                  <a:schemeClr val="accent2">
                    <a:lumMod val="75000"/>
                  </a:schemeClr>
                </a:solidFill>
              </a:rPr>
              <a:t>Example 2:</a:t>
            </a:r>
            <a:r>
              <a:rPr lang="en-US" sz="1600" b="0" i="1" u="none" strike="noStrike" baseline="0" dirty="0">
                <a:solidFill>
                  <a:schemeClr val="accent2">
                    <a:lumMod val="75000"/>
                  </a:schemeClr>
                </a:solidFill>
              </a:rPr>
              <a:t> Cindy T. (age 10) suffers from aggressive periodontitis and requires periodontal scaling and root planning. The Manual of Criteria states this procedure is not a benefit for patients under 13 years of age. However, as a documented medically necessary periodontal procedure, it may be authorized as an EPSDT service when there is radiographic evidence of bone loss</a:t>
            </a:r>
          </a:p>
          <a:p>
            <a:endParaRPr lang="en-US" dirty="0"/>
          </a:p>
        </p:txBody>
      </p:sp>
    </p:spTree>
    <p:extLst>
      <p:ext uri="{BB962C8B-B14F-4D97-AF65-F5344CB8AC3E}">
        <p14:creationId xmlns:p14="http://schemas.microsoft.com/office/powerpoint/2010/main" val="1055801644"/>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B4555-8ED7-45AA-B9A8-4F650FD96F99}"/>
              </a:ext>
            </a:extLst>
          </p:cNvPr>
          <p:cNvSpPr>
            <a:spLocks noGrp="1"/>
          </p:cNvSpPr>
          <p:nvPr>
            <p:ph type="title"/>
          </p:nvPr>
        </p:nvSpPr>
        <p:spPr/>
        <p:txBody>
          <a:bodyPr/>
          <a:lstStyle/>
          <a:p>
            <a:r>
              <a:rPr kumimoji="0" 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entury Gothic" panose="020B0502020202020204" pitchFamily="34" charset="0"/>
                <a:ea typeface="+mj-ea"/>
                <a:cs typeface="+mj-cs"/>
              </a:rPr>
              <a:t>Treatment Authorization Request (TAR) required under E.P.S.D.T.</a:t>
            </a:r>
            <a:br>
              <a:rPr kumimoji="0" 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entury Gothic" panose="020B0502020202020204" pitchFamily="34" charset="0"/>
                <a:ea typeface="+mj-ea"/>
                <a:cs typeface="+mj-cs"/>
              </a:rPr>
            </a:br>
            <a:r>
              <a:rPr kumimoji="0" 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entury Gothic" panose="020B0502020202020204" pitchFamily="34" charset="0"/>
                <a:ea typeface="+mj-ea"/>
                <a:cs typeface="+mj-cs"/>
              </a:rPr>
              <a:t>                                                                                   </a:t>
            </a:r>
            <a:r>
              <a:rPr kumimoji="0" lang="en-US" sz="2200" b="0" i="1"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entury Gothic" panose="020B0502020202020204" pitchFamily="34" charset="0"/>
                <a:ea typeface="+mj-ea"/>
                <a:cs typeface="+mj-cs"/>
              </a:rPr>
              <a:t>Continued…</a:t>
            </a:r>
            <a:endParaRPr lang="en-US" dirty="0"/>
          </a:p>
        </p:txBody>
      </p:sp>
      <p:sp>
        <p:nvSpPr>
          <p:cNvPr id="3" name="Content Placeholder 2">
            <a:extLst>
              <a:ext uri="{FF2B5EF4-FFF2-40B4-BE49-F238E27FC236}">
                <a16:creationId xmlns:a16="http://schemas.microsoft.com/office/drawing/2014/main" id="{E9764D8E-1502-4AD2-A628-2A700DA5F352}"/>
              </a:ext>
            </a:extLst>
          </p:cNvPr>
          <p:cNvSpPr>
            <a:spLocks noGrp="1"/>
          </p:cNvSpPr>
          <p:nvPr>
            <p:ph idx="1"/>
          </p:nvPr>
        </p:nvSpPr>
        <p:spPr/>
        <p:txBody>
          <a:bodyPr/>
          <a:lstStyle/>
          <a:p>
            <a:pPr algn="l"/>
            <a:endParaRPr lang="en-US" sz="1800" b="0" i="0" u="none" strike="noStrike" baseline="0" dirty="0">
              <a:solidFill>
                <a:srgbClr val="000000"/>
              </a:solidFill>
              <a:latin typeface="Calibri" panose="020F0502020204030204" pitchFamily="34" charset="0"/>
            </a:endParaRPr>
          </a:p>
          <a:p>
            <a:pPr marL="800100" lvl="1" indent="-342900">
              <a:buAutoNum type="arabicPeriod" startAt="3"/>
            </a:pPr>
            <a:r>
              <a:rPr lang="en-US" sz="1800" b="1" i="0" u="none" strike="noStrike" baseline="0" dirty="0">
                <a:solidFill>
                  <a:srgbClr val="000000"/>
                </a:solidFill>
              </a:rPr>
              <a:t>To perform a dental procedure when the member under the age of 21 needs a dental        service more frequently than is specified in the Manual of Criteria </a:t>
            </a:r>
          </a:p>
          <a:p>
            <a:pPr marL="800100" lvl="1" indent="-342900">
              <a:buAutoNum type="arabicPeriod" startAt="3"/>
            </a:pPr>
            <a:endParaRPr lang="en-US" sz="1800" b="1" dirty="0">
              <a:solidFill>
                <a:srgbClr val="000000"/>
              </a:solidFill>
            </a:endParaRPr>
          </a:p>
          <a:p>
            <a:pPr algn="l"/>
            <a:endParaRPr lang="en-US" sz="1800" b="0" i="0" u="none" strike="noStrike" baseline="0" dirty="0">
              <a:solidFill>
                <a:srgbClr val="000000"/>
              </a:solidFill>
              <a:latin typeface="Calibri" panose="020F0502020204030204" pitchFamily="34" charset="0"/>
            </a:endParaRPr>
          </a:p>
          <a:p>
            <a:pPr algn="ctr"/>
            <a:r>
              <a:rPr lang="en-US" sz="1800" b="0" i="0" u="none" strike="noStrike" baseline="0" dirty="0">
                <a:solidFill>
                  <a:schemeClr val="accent2">
                    <a:lumMod val="75000"/>
                  </a:schemeClr>
                </a:solidFill>
                <a:latin typeface="Calibri" panose="020F0502020204030204" pitchFamily="34" charset="0"/>
              </a:rPr>
              <a:t>Providers should fully document the medical necessity to demonstrate it will correct or ameliorate the member’s condition. </a:t>
            </a:r>
          </a:p>
          <a:p>
            <a:pPr marL="457200" lvl="1" indent="0">
              <a:buNone/>
            </a:pPr>
            <a:endParaRPr lang="en-US" sz="1800" b="1" i="0" u="none" strike="noStrike" baseline="0" dirty="0">
              <a:solidFill>
                <a:srgbClr val="000000"/>
              </a:solidFill>
            </a:endParaRPr>
          </a:p>
          <a:p>
            <a:endParaRPr lang="en-US" dirty="0"/>
          </a:p>
        </p:txBody>
      </p:sp>
    </p:spTree>
    <p:extLst>
      <p:ext uri="{BB962C8B-B14F-4D97-AF65-F5344CB8AC3E}">
        <p14:creationId xmlns:p14="http://schemas.microsoft.com/office/powerpoint/2010/main" val="2117848613"/>
      </p:ext>
    </p:extLst>
  </p:cSld>
  <p:clrMapOvr>
    <a:masterClrMapping/>
  </p:clrMapOvr>
  <mc:AlternateContent xmlns:mc="http://schemas.openxmlformats.org/markup-compatibility/2006" xmlns:p14="http://schemas.microsoft.com/office/powerpoint/2010/main">
    <mc:Choice Requires="p14">
      <p:transition p14:dur="0" advTm="10000"/>
    </mc:Choice>
    <mc:Fallback xmlns="">
      <p:transition advTm="10000"/>
    </mc:Fallback>
  </mc:AlternateContent>
</p:sld>
</file>

<file path=ppt/theme/theme1.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rporate Blue Template" id="{6DC175BC-0466-45D5-90E9-CC5A9F570EA8}" vid="{5EE3B503-C384-4ABD-AB96-E8D62DE5DB04}"/>
    </a:ext>
  </a:extLst>
</a:theme>
</file>

<file path=docProps/app.xml><?xml version="1.0" encoding="utf-8"?>
<Properties xmlns="http://schemas.openxmlformats.org/officeDocument/2006/extended-properties" xmlns:vt="http://schemas.openxmlformats.org/officeDocument/2006/docPropsVTypes">
  <TotalTime>5949</TotalTime>
  <Words>1760</Words>
  <Application>Microsoft Office PowerPoint</Application>
  <PresentationFormat>Widescreen</PresentationFormat>
  <Paragraphs>91</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Century Gothic</vt:lpstr>
      <vt:lpstr>Edwardian Script ITC</vt:lpstr>
      <vt:lpstr>Symbol</vt:lpstr>
      <vt:lpstr>3_Custom Design</vt:lpstr>
      <vt:lpstr>Training E.P.S.D.T.</vt:lpstr>
      <vt:lpstr>Learning Objectives:</vt:lpstr>
      <vt:lpstr>Contents:</vt:lpstr>
      <vt:lpstr>What is E.P.S.D.T.</vt:lpstr>
      <vt:lpstr>Requirement under Law:</vt:lpstr>
      <vt:lpstr>Medically Necessity standard under E.P.S.D.T. </vt:lpstr>
      <vt:lpstr>Treatment Authorization Request (TAR) required under E.P.S.D.T. </vt:lpstr>
      <vt:lpstr>Treatment Authorization Request (TAR) required under E.P.S.D.T.                                                                                    Continued…</vt:lpstr>
      <vt:lpstr>Treatment Authorization Request (TAR) required under E.P.S.D.T.                                                                                    Continued…</vt:lpstr>
      <vt:lpstr>Submission of Claim without TAR for E.P.S.D.T. </vt:lpstr>
      <vt:lpstr>Provider Responsibility to Member about E.P.S.D.T</vt:lpstr>
      <vt:lpstr>Coverage of Dental Services under E.P.S.D.T. to Resolve Medical Conditions</vt:lpstr>
      <vt:lpstr>Orthodontic Services under E.P.S.D.T.</vt:lpstr>
      <vt:lpstr>Clinical Information needed by LIBERTY to Determine Medical Necessity</vt:lpstr>
      <vt:lpstr>Additional Resources for the Provider: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Provider Relations Training E.P.S.D.T.</dc:title>
  <dc:creator>Cherag D. Sarkari</dc:creator>
  <cp:lastModifiedBy>Angel Sanchez-Figueras</cp:lastModifiedBy>
  <cp:revision>24</cp:revision>
  <dcterms:created xsi:type="dcterms:W3CDTF">2021-06-25T22:11:03Z</dcterms:created>
  <dcterms:modified xsi:type="dcterms:W3CDTF">2023-06-27T18:35:31Z</dcterms:modified>
</cp:coreProperties>
</file>